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handoutMasterIdLst>
    <p:handoutMasterId r:id="rId4"/>
  </p:handoutMasterIdLst>
  <p:sldIdLst>
    <p:sldId id="256" r:id="rId2"/>
  </p:sldIdLst>
  <p:sldSz cx="38404800" cy="38404800"/>
  <p:notesSz cx="6858000" cy="9144000"/>
  <p:defaultTex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DFF18"/>
    <a:srgbClr val="FC97C7"/>
    <a:srgbClr val="1FFF0E"/>
    <a:srgbClr val="FC98C8"/>
    <a:srgbClr val="84DDFD"/>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0597" autoAdjust="0"/>
    <p:restoredTop sz="94660"/>
  </p:normalViewPr>
  <p:slideViewPr>
    <p:cSldViewPr>
      <p:cViewPr>
        <p:scale>
          <a:sx n="50" d="100"/>
          <a:sy n="50" d="100"/>
        </p:scale>
        <p:origin x="-80" y="6784"/>
      </p:cViewPr>
      <p:guideLst>
        <p:guide orient="horz" pos="16128"/>
        <p:guide pos="1209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p:cNvSpPr>
          <p:nvPr>
            <p:ph type="hdr" sz="quarter"/>
          </p:nvPr>
        </p:nvSpPr>
        <p:spPr bwMode="auto">
          <a:xfrm>
            <a:off x="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3" name="Rectangle 3"/>
          <p:cNvSpPr>
            <a:spLocks noGrp="1"/>
          </p:cNvSpPr>
          <p:nvPr>
            <p:ph type="dt" sz="quarter" idx="1"/>
          </p:nvPr>
        </p:nvSpPr>
        <p:spPr bwMode="auto">
          <a:xfrm>
            <a:off x="388620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4" name="Rectangle 4"/>
          <p:cNvSpPr>
            <a:spLocks noGrp="1"/>
          </p:cNvSpPr>
          <p:nvPr>
            <p:ph type="ftr" sz="quarter" idx="2"/>
          </p:nvPr>
        </p:nvSpPr>
        <p:spPr bwMode="auto">
          <a:xfrm>
            <a:off x="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5" name="Rectangle 5"/>
          <p:cNvSpPr>
            <a:spLocks noGrp="1"/>
          </p:cNvSpPr>
          <p:nvPr>
            <p:ph type="sldNum" sz="quarter" idx="3"/>
          </p:nvPr>
        </p:nvSpPr>
        <p:spPr bwMode="auto">
          <a:xfrm>
            <a:off x="388620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fld id="{59C928A8-94A8-2A48-A95B-59FC5A7B49CA}" type="slidenum">
              <a:rPr lang="en-US"/>
              <a:pPr>
                <a:defRPr/>
              </a:pPr>
              <a:t>‹#›</a:t>
            </a:fld>
            <a:endParaRPr lang="en-US"/>
          </a:p>
        </p:txBody>
      </p:sp>
    </p:spTree>
    <p:extLst>
      <p:ext uri="{BB962C8B-B14F-4D97-AF65-F5344CB8AC3E}">
        <p14:creationId xmlns:p14="http://schemas.microsoft.com/office/powerpoint/2010/main" val="105586418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p:cNvSpPr>
          <p:nvPr>
            <p:ph type="hdr" sz="quarter"/>
          </p:nvPr>
        </p:nvSpPr>
        <p:spPr bwMode="auto">
          <a:xfrm>
            <a:off x="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3075" name="Rectangle 3"/>
          <p:cNvSpPr>
            <a:spLocks noGrp="1"/>
          </p:cNvSpPr>
          <p:nvPr>
            <p:ph type="dt" idx="1"/>
          </p:nvPr>
        </p:nvSpPr>
        <p:spPr bwMode="auto">
          <a:xfrm>
            <a:off x="388620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1714500" y="685800"/>
            <a:ext cx="3429000" cy="3429000"/>
          </a:xfrm>
          <a:prstGeom prst="rect">
            <a:avLst/>
          </a:prstGeom>
          <a:noFill/>
          <a:ln w="9525">
            <a:solidFill>
              <a:srgbClr val="000000"/>
            </a:solidFill>
            <a:miter lim="800000"/>
            <a:headEnd/>
            <a:tailEnd/>
          </a:ln>
        </p:spPr>
      </p:sp>
      <p:sp>
        <p:nvSpPr>
          <p:cNvPr id="3077" name="Rectangle 5"/>
          <p:cNvSpPr>
            <a:spLocks noGrp="1"/>
          </p:cNvSpPr>
          <p:nvPr>
            <p:ph type="body" sz="quarter" idx="3"/>
          </p:nvPr>
        </p:nvSpPr>
        <p:spPr bwMode="auto">
          <a:xfrm>
            <a:off x="914400" y="4343400"/>
            <a:ext cx="5029200" cy="41148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p:cNvSpPr>
          <p:nvPr>
            <p:ph type="ftr" sz="quarter" idx="4"/>
          </p:nvPr>
        </p:nvSpPr>
        <p:spPr bwMode="auto">
          <a:xfrm>
            <a:off x="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3079" name="Rectangle 7"/>
          <p:cNvSpPr>
            <a:spLocks noGrp="1"/>
          </p:cNvSpPr>
          <p:nvPr>
            <p:ph type="sldNum" sz="quarter" idx="5"/>
          </p:nvPr>
        </p:nvSpPr>
        <p:spPr bwMode="auto">
          <a:xfrm>
            <a:off x="388620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fld id="{D3678BC9-219F-414B-BB8F-04065DA079CD}" type="slidenum">
              <a:rPr lang="en-US"/>
              <a:pPr>
                <a:defRPr/>
              </a:pPr>
              <a:t>‹#›</a:t>
            </a:fld>
            <a:endParaRPr lang="en-US"/>
          </a:p>
        </p:txBody>
      </p:sp>
    </p:spTree>
    <p:extLst>
      <p:ext uri="{BB962C8B-B14F-4D97-AF65-F5344CB8AC3E}">
        <p14:creationId xmlns:p14="http://schemas.microsoft.com/office/powerpoint/2010/main" val="2631327581"/>
      </p:ext>
    </p:extLst>
  </p:cSld>
  <p:clrMap bg1="lt1" tx1="dk1" bg2="lt2" tx2="dk2" accent1="accent1" accent2="accent2" accent3="accent3" accent4="accent4" accent5="accent5" accent6="accent6" hlink="hlink" folHlink="folHlink"/>
  <p:notesStyle>
    <a:lvl1pPr algn="l" rtl="0" eaLnBrk="0" fontAlgn="base" hangingPunct="0">
      <a:spcBef>
        <a:spcPct val="0"/>
      </a:spcBef>
      <a:spcAft>
        <a:spcPct val="0"/>
      </a:spcAft>
      <a:defRPr sz="900" kern="1200">
        <a:solidFill>
          <a:schemeClr val="tx1"/>
        </a:solidFill>
        <a:latin typeface="Times" pitchFamily="-109" charset="0"/>
        <a:ea typeface="ＭＳ Ｐゴシック" pitchFamily="-106" charset="-128"/>
        <a:cs typeface="ＭＳ Ｐゴシック" pitchFamily="-106" charset="-128"/>
      </a:defRPr>
    </a:lvl1pPr>
    <a:lvl2pPr marL="425224"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2pPr>
    <a:lvl3pPr marL="851928"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3pPr>
    <a:lvl4pPr marL="1278633"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4pPr>
    <a:lvl5pPr marL="1705338"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5pPr>
    <a:lvl6pPr marL="2133010" algn="l" defTabSz="426604" rtl="0" eaLnBrk="1" latinLnBrk="0" hangingPunct="1">
      <a:defRPr sz="900" kern="1200">
        <a:solidFill>
          <a:schemeClr val="tx1"/>
        </a:solidFill>
        <a:latin typeface="+mn-lt"/>
        <a:ea typeface="+mn-ea"/>
        <a:cs typeface="+mn-cs"/>
      </a:defRPr>
    </a:lvl6pPr>
    <a:lvl7pPr marL="2559614" algn="l" defTabSz="426604" rtl="0" eaLnBrk="1" latinLnBrk="0" hangingPunct="1">
      <a:defRPr sz="900" kern="1200">
        <a:solidFill>
          <a:schemeClr val="tx1"/>
        </a:solidFill>
        <a:latin typeface="+mn-lt"/>
        <a:ea typeface="+mn-ea"/>
        <a:cs typeface="+mn-cs"/>
      </a:defRPr>
    </a:lvl7pPr>
    <a:lvl8pPr marL="2986218" algn="l" defTabSz="426604" rtl="0" eaLnBrk="1" latinLnBrk="0" hangingPunct="1">
      <a:defRPr sz="900" kern="1200">
        <a:solidFill>
          <a:schemeClr val="tx1"/>
        </a:solidFill>
        <a:latin typeface="+mn-lt"/>
        <a:ea typeface="+mn-ea"/>
        <a:cs typeface="+mn-cs"/>
      </a:defRPr>
    </a:lvl8pPr>
    <a:lvl9pPr marL="3412818" algn="l" defTabSz="426604"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p:cNvSpPr>
          <p:nvPr>
            <p:ph type="sldNum" sz="quarter" idx="5"/>
          </p:nvPr>
        </p:nvSpPr>
        <p:spPr>
          <a:noFill/>
        </p:spPr>
        <p:txBody>
          <a:bodyPr/>
          <a:lstStyle/>
          <a:p>
            <a:fld id="{66CA9B51-183E-EC40-A453-55496E4F77E4}" type="slidenum">
              <a:rPr lang="en-US">
                <a:latin typeface="Times" pitchFamily="-108" charset="0"/>
                <a:ea typeface="ヒラギノ明朝 ProN W3" pitchFamily="-108" charset="-128"/>
                <a:cs typeface="ヒラギノ明朝 ProN W3" pitchFamily="-108" charset="-128"/>
                <a:sym typeface="Times" pitchFamily="-108" charset="0"/>
              </a:rPr>
              <a:pPr/>
              <a:t>1</a:t>
            </a:fld>
            <a:endParaRPr lang="en-US">
              <a:latin typeface="Times" pitchFamily="-108" charset="0"/>
              <a:ea typeface="ヒラギノ明朝 ProN W3" pitchFamily="-108" charset="-128"/>
              <a:cs typeface="ヒラギノ明朝 ProN W3" pitchFamily="-108" charset="-128"/>
              <a:sym typeface="Times" pitchFamily="-108" charset="0"/>
            </a:endParaRPr>
          </a:p>
        </p:txBody>
      </p:sp>
      <p:sp>
        <p:nvSpPr>
          <p:cNvPr id="16387" name="Rectangle 2"/>
          <p:cNvSpPr>
            <a:spLocks noGrp="1" noRot="1" noChangeAspect="1" noChangeArrowheads="1" noTextEdit="1"/>
          </p:cNvSpPr>
          <p:nvPr>
            <p:ph type="sldImg"/>
          </p:nvPr>
        </p:nvSpPr>
        <p:spPr>
          <a:ln/>
        </p:spPr>
      </p:sp>
      <p:sp>
        <p:nvSpPr>
          <p:cNvPr id="16388" name="Rectangle 3"/>
          <p:cNvSpPr>
            <a:spLocks noGrp="1"/>
          </p:cNvSpPr>
          <p:nvPr>
            <p:ph type="body" idx="1"/>
          </p:nvPr>
        </p:nvSpPr>
        <p:spPr>
          <a:noFill/>
          <a:ln w="9525"/>
        </p:spPr>
        <p:txBody>
          <a:bodyPr/>
          <a:lstStyle/>
          <a:p>
            <a:pPr eaLnBrk="1" hangingPunct="1"/>
            <a:endParaRPr lang="en-US">
              <a:latin typeface="Times" pitchFamily="-108" charset="0"/>
              <a:ea typeface="ＭＳ Ｐゴシック" pitchFamily="-108" charset="-128"/>
              <a:cs typeface="ＭＳ Ｐゴシック" pitchFamily="-108"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921" y="11930066"/>
            <a:ext cx="32642967" cy="8232773"/>
          </a:xfrm>
        </p:spPr>
        <p:txBody>
          <a:bodyPr/>
          <a:lstStyle/>
          <a:p>
            <a:r>
              <a:rPr lang="en-US" smtClean="0"/>
              <a:t>Click to edit Master title style</a:t>
            </a:r>
            <a:endParaRPr lang="en-US"/>
          </a:p>
        </p:txBody>
      </p:sp>
      <p:sp>
        <p:nvSpPr>
          <p:cNvPr id="3" name="Subtitle 2"/>
          <p:cNvSpPr>
            <a:spLocks noGrp="1"/>
          </p:cNvSpPr>
          <p:nvPr>
            <p:ph type="subTitle" idx="1"/>
          </p:nvPr>
        </p:nvSpPr>
        <p:spPr>
          <a:xfrm>
            <a:off x="5760443" y="21763042"/>
            <a:ext cx="26883914" cy="9813927"/>
          </a:xfrm>
        </p:spPr>
        <p:txBody>
          <a:bodyPr/>
          <a:lstStyle>
            <a:lvl1pPr marL="0" indent="0" algn="ctr">
              <a:buNone/>
              <a:defRPr/>
            </a:lvl1pPr>
            <a:lvl2pPr marL="426604" indent="0" algn="ctr">
              <a:buNone/>
              <a:defRPr/>
            </a:lvl2pPr>
            <a:lvl3pPr marL="853203" indent="0" algn="ctr">
              <a:buNone/>
              <a:defRPr/>
            </a:lvl3pPr>
            <a:lvl4pPr marL="1279807" indent="0" algn="ctr">
              <a:buNone/>
              <a:defRPr/>
            </a:lvl4pPr>
            <a:lvl5pPr marL="1706411" indent="0" algn="ctr">
              <a:buNone/>
              <a:defRPr/>
            </a:lvl5pPr>
            <a:lvl6pPr marL="2133010" indent="0" algn="ctr">
              <a:buNone/>
              <a:defRPr/>
            </a:lvl6pPr>
            <a:lvl7pPr marL="2559614" indent="0" algn="ctr">
              <a:buNone/>
              <a:defRPr/>
            </a:lvl7pPr>
            <a:lvl8pPr marL="2986218" indent="0" algn="ctr">
              <a:buNone/>
              <a:defRPr/>
            </a:lvl8pPr>
            <a:lvl9pPr marL="3412818" indent="0" algn="ctr">
              <a:buNone/>
              <a:defRPr/>
            </a:lvl9pPr>
          </a:lstStyle>
          <a:p>
            <a:r>
              <a:rPr lang="en-US" smtClean="0"/>
              <a:t>Click to edit Master subtitle style</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C847D7F8-CF16-524C-B19E-A1C462196890}" type="slidenum">
              <a:rPr lang="en-US"/>
              <a:pPr>
                <a:defRPr/>
              </a:pPr>
              <a:t>‹#›</a:t>
            </a:fld>
            <a:endParaRPr lang="en-US"/>
          </a:p>
        </p:txBody>
      </p:sp>
    </p:spTree>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76AF9771-F4CB-2E4A-9304-F683B3CEADAA}" type="slidenum">
              <a:rPr lang="en-US"/>
              <a:pPr>
                <a:defRPr/>
              </a:pPr>
              <a:t>‹#›</a:t>
            </a:fld>
            <a:endParaRPr lang="en-US"/>
          </a:p>
        </p:txBody>
      </p:sp>
    </p:spTree>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364534" y="2135190"/>
            <a:ext cx="8160743" cy="3626961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879530" y="2135190"/>
            <a:ext cx="24351654" cy="3626961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46EAA9F4-E053-F742-B9BE-49F859069ACC}" type="slidenum">
              <a:rPr lang="en-US"/>
              <a:pPr>
                <a:defRPr/>
              </a:pPr>
              <a:t>‹#›</a:t>
            </a:fld>
            <a:endParaRPr lang="en-US"/>
          </a:p>
        </p:txBody>
      </p:sp>
    </p:spTree>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366A9D65-B9FD-DC44-8EDC-1126D92566FF}" type="slidenum">
              <a:rPr lang="en-US"/>
              <a:pPr>
                <a:defRPr/>
              </a:pPr>
              <a:t>‹#›</a:t>
            </a:fld>
            <a:endParaRPr lang="en-US"/>
          </a:p>
        </p:txBody>
      </p:sp>
    </p:spTree>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6" y="24679278"/>
            <a:ext cx="32644357" cy="7626349"/>
          </a:xfrm>
        </p:spPr>
        <p:txBody>
          <a:bodyPr anchor="t"/>
          <a:lstStyle>
            <a:lvl1pPr algn="l">
              <a:defRPr sz="3800" b="1" cap="all"/>
            </a:lvl1pPr>
          </a:lstStyle>
          <a:p>
            <a:r>
              <a:rPr lang="en-US" smtClean="0"/>
              <a:t>Click to edit Master title style</a:t>
            </a:r>
            <a:endParaRPr lang="en-US"/>
          </a:p>
        </p:txBody>
      </p:sp>
      <p:sp>
        <p:nvSpPr>
          <p:cNvPr id="3" name="Text Placeholder 2"/>
          <p:cNvSpPr>
            <a:spLocks noGrp="1"/>
          </p:cNvSpPr>
          <p:nvPr>
            <p:ph type="body" idx="1"/>
          </p:nvPr>
        </p:nvSpPr>
        <p:spPr>
          <a:xfrm>
            <a:off x="3033716" y="16278226"/>
            <a:ext cx="32644357" cy="8401053"/>
          </a:xfrm>
        </p:spPr>
        <p:txBody>
          <a:bodyPr anchor="b"/>
          <a:lstStyle>
            <a:lvl1pPr marL="0" indent="0">
              <a:buNone/>
              <a:defRPr sz="2000"/>
            </a:lvl1pPr>
            <a:lvl2pPr marL="426604" indent="0">
              <a:buNone/>
              <a:defRPr sz="1400"/>
            </a:lvl2pPr>
            <a:lvl3pPr marL="853203" indent="0">
              <a:buNone/>
              <a:defRPr sz="1400"/>
            </a:lvl3pPr>
            <a:lvl4pPr marL="1279807" indent="0">
              <a:buNone/>
              <a:defRPr sz="1400"/>
            </a:lvl4pPr>
            <a:lvl5pPr marL="1706411" indent="0">
              <a:buNone/>
              <a:defRPr sz="1400"/>
            </a:lvl5pPr>
            <a:lvl6pPr marL="2133010" indent="0">
              <a:buNone/>
              <a:defRPr sz="1400"/>
            </a:lvl6pPr>
            <a:lvl7pPr marL="2559614" indent="0">
              <a:buNone/>
              <a:defRPr sz="1400"/>
            </a:lvl7pPr>
            <a:lvl8pPr marL="2986218" indent="0">
              <a:buNone/>
              <a:defRPr sz="1400"/>
            </a:lvl8pPr>
            <a:lvl9pPr marL="3412818" indent="0">
              <a:buNone/>
              <a:defRPr sz="1400"/>
            </a:lvl9pPr>
          </a:lstStyle>
          <a:p>
            <a:pPr lvl="0"/>
            <a:r>
              <a:rPr lang="en-US" smtClean="0"/>
              <a:t>Click to edit Master text styles</a:t>
            </a:r>
          </a:p>
        </p:txBody>
      </p:sp>
      <p:sp>
        <p:nvSpPr>
          <p:cNvPr id="4" name="Text Box 3"/>
          <p:cNvSpPr txBox="1">
            <a:spLocks noGrp="1" noChangeArrowheads="1"/>
          </p:cNvSpPr>
          <p:nvPr>
            <p:ph type="sldNum" sz="quarter" idx="10"/>
          </p:nvPr>
        </p:nvSpPr>
        <p:spPr>
          <a:ln/>
        </p:spPr>
        <p:txBody>
          <a:bodyPr/>
          <a:lstStyle>
            <a:lvl1pPr>
              <a:defRPr/>
            </a:lvl1pPr>
          </a:lstStyle>
          <a:p>
            <a:pPr>
              <a:defRPr/>
            </a:pPr>
            <a:fld id="{13F42C09-D331-5447-99D9-FC52884E53C5}" type="slidenum">
              <a:rPr lang="en-US"/>
              <a:pPr>
                <a:defRPr/>
              </a:pPr>
              <a:t>‹#›</a:t>
            </a:fld>
            <a:endParaRPr lang="en-US"/>
          </a:p>
        </p:txBody>
      </p:sp>
    </p:spTree>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879531" y="11095043"/>
            <a:ext cx="16256196" cy="27309761"/>
          </a:xfrm>
        </p:spPr>
        <p:txBody>
          <a:bodyPr/>
          <a:lstStyle>
            <a:lvl1pPr>
              <a:defRPr sz="2400"/>
            </a:lvl1pPr>
            <a:lvl2pPr>
              <a:defRPr sz="2400"/>
            </a:lvl2pPr>
            <a:lvl3pPr>
              <a:defRPr sz="20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9269075" y="11095043"/>
            <a:ext cx="16256201" cy="27309761"/>
          </a:xfrm>
        </p:spPr>
        <p:txBody>
          <a:bodyPr/>
          <a:lstStyle>
            <a:lvl1pPr>
              <a:defRPr sz="2400"/>
            </a:lvl1pPr>
            <a:lvl2pPr>
              <a:defRPr sz="2400"/>
            </a:lvl2pPr>
            <a:lvl3pPr>
              <a:defRPr sz="20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Box 3"/>
          <p:cNvSpPr txBox="1">
            <a:spLocks noGrp="1" noChangeArrowheads="1"/>
          </p:cNvSpPr>
          <p:nvPr>
            <p:ph type="sldNum" sz="quarter" idx="10"/>
          </p:nvPr>
        </p:nvSpPr>
        <p:spPr>
          <a:ln/>
        </p:spPr>
        <p:txBody>
          <a:bodyPr/>
          <a:lstStyle>
            <a:lvl1pPr>
              <a:defRPr/>
            </a:lvl1pPr>
          </a:lstStyle>
          <a:p>
            <a:pPr>
              <a:defRPr/>
            </a:pPr>
            <a:fld id="{F655B4E9-5A3D-2C42-89D7-43595D785650}" type="slidenum">
              <a:rPr lang="en-US"/>
              <a:pPr>
                <a:defRPr/>
              </a:pPr>
              <a:t>‹#›</a:t>
            </a:fld>
            <a:endParaRPr lang="en-US"/>
          </a:p>
        </p:txBody>
      </p:sp>
    </p:spTree>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19688" y="1538286"/>
            <a:ext cx="34565433" cy="64008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919682" y="8596317"/>
            <a:ext cx="16968790" cy="3582986"/>
          </a:xfrm>
        </p:spPr>
        <p:txBody>
          <a:bodyPr anchor="b"/>
          <a:lstStyle>
            <a:lvl1pPr marL="0" indent="0">
              <a:buNone/>
              <a:defRPr sz="2400" b="1"/>
            </a:lvl1pPr>
            <a:lvl2pPr marL="426604" indent="0">
              <a:buNone/>
              <a:defRPr sz="2000" b="1"/>
            </a:lvl2pPr>
            <a:lvl3pPr marL="853203" indent="0">
              <a:buNone/>
              <a:defRPr sz="1400" b="1"/>
            </a:lvl3pPr>
            <a:lvl4pPr marL="1279807" indent="0">
              <a:buNone/>
              <a:defRPr sz="1400" b="1"/>
            </a:lvl4pPr>
            <a:lvl5pPr marL="1706411" indent="0">
              <a:buNone/>
              <a:defRPr sz="1400" b="1"/>
            </a:lvl5pPr>
            <a:lvl6pPr marL="2133010" indent="0">
              <a:buNone/>
              <a:defRPr sz="1400" b="1"/>
            </a:lvl6pPr>
            <a:lvl7pPr marL="2559614" indent="0">
              <a:buNone/>
              <a:defRPr sz="1400" b="1"/>
            </a:lvl7pPr>
            <a:lvl8pPr marL="2986218" indent="0">
              <a:buNone/>
              <a:defRPr sz="1400" b="1"/>
            </a:lvl8pPr>
            <a:lvl9pPr marL="3412818" indent="0">
              <a:buNone/>
              <a:defRPr sz="1400" b="1"/>
            </a:lvl9pPr>
          </a:lstStyle>
          <a:p>
            <a:pPr lvl="0"/>
            <a:r>
              <a:rPr lang="en-US" smtClean="0"/>
              <a:t>Click to edit Master text styles</a:t>
            </a:r>
          </a:p>
        </p:txBody>
      </p:sp>
      <p:sp>
        <p:nvSpPr>
          <p:cNvPr id="4" name="Content Placeholder 3"/>
          <p:cNvSpPr>
            <a:spLocks noGrp="1"/>
          </p:cNvSpPr>
          <p:nvPr>
            <p:ph sz="half" idx="2"/>
          </p:nvPr>
        </p:nvSpPr>
        <p:spPr>
          <a:xfrm>
            <a:off x="1919682" y="12179300"/>
            <a:ext cx="16968790" cy="22126574"/>
          </a:xfrm>
        </p:spPr>
        <p:txBody>
          <a:bodyPr/>
          <a:lstStyle>
            <a:lvl1pPr>
              <a:defRPr sz="2400"/>
            </a:lvl1pPr>
            <a:lvl2pPr>
              <a:defRPr sz="20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509385" y="8596317"/>
            <a:ext cx="16975733" cy="3582986"/>
          </a:xfrm>
        </p:spPr>
        <p:txBody>
          <a:bodyPr anchor="b"/>
          <a:lstStyle>
            <a:lvl1pPr marL="0" indent="0">
              <a:buNone/>
              <a:defRPr sz="2400" b="1"/>
            </a:lvl1pPr>
            <a:lvl2pPr marL="426604" indent="0">
              <a:buNone/>
              <a:defRPr sz="2000" b="1"/>
            </a:lvl2pPr>
            <a:lvl3pPr marL="853203" indent="0">
              <a:buNone/>
              <a:defRPr sz="1400" b="1"/>
            </a:lvl3pPr>
            <a:lvl4pPr marL="1279807" indent="0">
              <a:buNone/>
              <a:defRPr sz="1400" b="1"/>
            </a:lvl4pPr>
            <a:lvl5pPr marL="1706411" indent="0">
              <a:buNone/>
              <a:defRPr sz="1400" b="1"/>
            </a:lvl5pPr>
            <a:lvl6pPr marL="2133010" indent="0">
              <a:buNone/>
              <a:defRPr sz="1400" b="1"/>
            </a:lvl6pPr>
            <a:lvl7pPr marL="2559614" indent="0">
              <a:buNone/>
              <a:defRPr sz="1400" b="1"/>
            </a:lvl7pPr>
            <a:lvl8pPr marL="2986218" indent="0">
              <a:buNone/>
              <a:defRPr sz="1400" b="1"/>
            </a:lvl8pPr>
            <a:lvl9pPr marL="3412818" indent="0">
              <a:buNone/>
              <a:defRPr sz="1400" b="1"/>
            </a:lvl9pPr>
          </a:lstStyle>
          <a:p>
            <a:pPr lvl="0"/>
            <a:r>
              <a:rPr lang="en-US" smtClean="0"/>
              <a:t>Click to edit Master text styles</a:t>
            </a:r>
          </a:p>
        </p:txBody>
      </p:sp>
      <p:sp>
        <p:nvSpPr>
          <p:cNvPr id="6" name="Content Placeholder 5"/>
          <p:cNvSpPr>
            <a:spLocks noGrp="1"/>
          </p:cNvSpPr>
          <p:nvPr>
            <p:ph sz="quarter" idx="4"/>
          </p:nvPr>
        </p:nvSpPr>
        <p:spPr>
          <a:xfrm>
            <a:off x="19509385" y="12179300"/>
            <a:ext cx="16975733" cy="22126574"/>
          </a:xfrm>
        </p:spPr>
        <p:txBody>
          <a:bodyPr/>
          <a:lstStyle>
            <a:lvl1pPr>
              <a:defRPr sz="2400"/>
            </a:lvl1pPr>
            <a:lvl2pPr>
              <a:defRPr sz="20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Text Box 3"/>
          <p:cNvSpPr txBox="1">
            <a:spLocks noGrp="1" noChangeArrowheads="1"/>
          </p:cNvSpPr>
          <p:nvPr>
            <p:ph type="sldNum" sz="quarter" idx="10"/>
          </p:nvPr>
        </p:nvSpPr>
        <p:spPr>
          <a:ln/>
        </p:spPr>
        <p:txBody>
          <a:bodyPr/>
          <a:lstStyle>
            <a:lvl1pPr>
              <a:defRPr/>
            </a:lvl1pPr>
          </a:lstStyle>
          <a:p>
            <a:pPr>
              <a:defRPr/>
            </a:pPr>
            <a:fld id="{A543432A-DB59-9948-8BD7-E47EB9063E30}" type="slidenum">
              <a:rPr lang="en-US"/>
              <a:pPr>
                <a:defRPr/>
              </a:pPr>
              <a:t>‹#›</a:t>
            </a:fld>
            <a:endParaRPr lang="en-US"/>
          </a:p>
        </p:txBody>
      </p:sp>
    </p:spTree>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Box 3"/>
          <p:cNvSpPr txBox="1">
            <a:spLocks noGrp="1" noChangeArrowheads="1"/>
          </p:cNvSpPr>
          <p:nvPr>
            <p:ph type="sldNum" sz="quarter" idx="10"/>
          </p:nvPr>
        </p:nvSpPr>
        <p:spPr>
          <a:ln/>
        </p:spPr>
        <p:txBody>
          <a:bodyPr/>
          <a:lstStyle>
            <a:lvl1pPr>
              <a:defRPr/>
            </a:lvl1pPr>
          </a:lstStyle>
          <a:p>
            <a:pPr>
              <a:defRPr/>
            </a:pPr>
            <a:fld id="{6ED06890-576C-8A41-94E5-916EB52C5BF6}" type="slidenum">
              <a:rPr lang="en-US"/>
              <a:pPr>
                <a:defRPr/>
              </a:pPr>
              <a:t>‹#›</a:t>
            </a:fld>
            <a:endParaRPr lang="en-US"/>
          </a:p>
        </p:txBody>
      </p:sp>
    </p:spTree>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 Box 3"/>
          <p:cNvSpPr txBox="1">
            <a:spLocks noGrp="1" noChangeArrowheads="1"/>
          </p:cNvSpPr>
          <p:nvPr>
            <p:ph type="sldNum" sz="quarter" idx="10"/>
          </p:nvPr>
        </p:nvSpPr>
        <p:spPr>
          <a:ln/>
        </p:spPr>
        <p:txBody>
          <a:bodyPr/>
          <a:lstStyle>
            <a:lvl1pPr>
              <a:defRPr/>
            </a:lvl1pPr>
          </a:lstStyle>
          <a:p>
            <a:pPr>
              <a:defRPr/>
            </a:pPr>
            <a:fld id="{F2F3BA44-EC06-8048-8614-F1DB729CD287}" type="slidenum">
              <a:rPr lang="en-US"/>
              <a:pPr>
                <a:defRPr/>
              </a:pPr>
              <a:t>‹#›</a:t>
            </a:fld>
            <a:endParaRPr lang="en-US"/>
          </a:p>
        </p:txBody>
      </p:sp>
    </p:spTree>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19684" y="1528769"/>
            <a:ext cx="12634914" cy="6507161"/>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5015765" y="1528761"/>
            <a:ext cx="21469350" cy="32777114"/>
          </a:xfrm>
        </p:spPr>
        <p:txBody>
          <a:bodyPr/>
          <a:lstStyle>
            <a:lvl1pPr>
              <a:defRPr sz="2900"/>
            </a:lvl1pPr>
            <a:lvl2pPr>
              <a:defRPr sz="24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919684" y="8035924"/>
            <a:ext cx="12634914" cy="26269953"/>
          </a:xfrm>
        </p:spPr>
        <p:txBody>
          <a:bodyPr/>
          <a:lstStyle>
            <a:lvl1pPr marL="0" indent="0">
              <a:buNone/>
              <a:defRPr sz="1400"/>
            </a:lvl1pPr>
            <a:lvl2pPr marL="426604" indent="0">
              <a:buNone/>
              <a:defRPr sz="900"/>
            </a:lvl2pPr>
            <a:lvl3pPr marL="853203" indent="0">
              <a:buNone/>
              <a:defRPr sz="900"/>
            </a:lvl3pPr>
            <a:lvl4pPr marL="1279807" indent="0">
              <a:buNone/>
              <a:defRPr sz="900"/>
            </a:lvl4pPr>
            <a:lvl5pPr marL="1706411" indent="0">
              <a:buNone/>
              <a:defRPr sz="900"/>
            </a:lvl5pPr>
            <a:lvl6pPr marL="2133010" indent="0">
              <a:buNone/>
              <a:defRPr sz="900"/>
            </a:lvl6pPr>
            <a:lvl7pPr marL="2559614" indent="0">
              <a:buNone/>
              <a:defRPr sz="900"/>
            </a:lvl7pPr>
            <a:lvl8pPr marL="2986218" indent="0">
              <a:buNone/>
              <a:defRPr sz="900"/>
            </a:lvl8pPr>
            <a:lvl9pPr marL="3412818" indent="0">
              <a:buNone/>
              <a:defRPr sz="900"/>
            </a:lvl9pPr>
          </a:lstStyle>
          <a:p>
            <a:pPr lvl="0"/>
            <a:r>
              <a:rPr lang="en-US" smtClean="0"/>
              <a:t>Click to edit Master text styles</a:t>
            </a:r>
          </a:p>
        </p:txBody>
      </p:sp>
      <p:sp>
        <p:nvSpPr>
          <p:cNvPr id="5" name="Text Box 3"/>
          <p:cNvSpPr txBox="1">
            <a:spLocks noGrp="1" noChangeArrowheads="1"/>
          </p:cNvSpPr>
          <p:nvPr>
            <p:ph type="sldNum" sz="quarter" idx="10"/>
          </p:nvPr>
        </p:nvSpPr>
        <p:spPr>
          <a:ln/>
        </p:spPr>
        <p:txBody>
          <a:bodyPr/>
          <a:lstStyle>
            <a:lvl1pPr>
              <a:defRPr/>
            </a:lvl1pPr>
          </a:lstStyle>
          <a:p>
            <a:pPr>
              <a:defRPr/>
            </a:pPr>
            <a:fld id="{684A0DD3-71D6-CC44-A4A3-8BB92551262E}" type="slidenum">
              <a:rPr lang="en-US"/>
              <a:pPr>
                <a:defRPr/>
              </a:pPr>
              <a:t>‹#›</a:t>
            </a:fld>
            <a:endParaRPr lang="en-US"/>
          </a:p>
        </p:txBody>
      </p:sp>
    </p:spTree>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334" y="26882727"/>
            <a:ext cx="23043157" cy="317499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7527334" y="3432181"/>
            <a:ext cx="23043157" cy="23042561"/>
          </a:xfrm>
        </p:spPr>
        <p:txBody>
          <a:bodyPr/>
          <a:lstStyle>
            <a:lvl1pPr marL="0" indent="0">
              <a:buNone/>
              <a:defRPr sz="2900"/>
            </a:lvl1pPr>
            <a:lvl2pPr marL="426604" indent="0">
              <a:buNone/>
              <a:defRPr sz="2400"/>
            </a:lvl2pPr>
            <a:lvl3pPr marL="853203" indent="0">
              <a:buNone/>
              <a:defRPr sz="2400"/>
            </a:lvl3pPr>
            <a:lvl4pPr marL="1279807" indent="0">
              <a:buNone/>
              <a:defRPr sz="2000"/>
            </a:lvl4pPr>
            <a:lvl5pPr marL="1706411" indent="0">
              <a:buNone/>
              <a:defRPr sz="2000"/>
            </a:lvl5pPr>
            <a:lvl6pPr marL="2133010" indent="0">
              <a:buNone/>
              <a:defRPr sz="2000"/>
            </a:lvl6pPr>
            <a:lvl7pPr marL="2559614" indent="0">
              <a:buNone/>
              <a:defRPr sz="2000"/>
            </a:lvl7pPr>
            <a:lvl8pPr marL="2986218" indent="0">
              <a:buNone/>
              <a:defRPr sz="2000"/>
            </a:lvl8pPr>
            <a:lvl9pPr marL="3412818" indent="0">
              <a:buNone/>
              <a:defRPr sz="2000"/>
            </a:lvl9pPr>
          </a:lstStyle>
          <a:p>
            <a:pPr lvl="0"/>
            <a:r>
              <a:rPr lang="en-US" noProof="0" smtClean="0">
                <a:sym typeface="Times" pitchFamily="-109" charset="0"/>
              </a:rPr>
              <a:t>Drag picture to placeholder or click icon to add</a:t>
            </a:r>
          </a:p>
        </p:txBody>
      </p:sp>
      <p:sp>
        <p:nvSpPr>
          <p:cNvPr id="4" name="Text Placeholder 3"/>
          <p:cNvSpPr>
            <a:spLocks noGrp="1"/>
          </p:cNvSpPr>
          <p:nvPr>
            <p:ph type="body" sz="half" idx="2"/>
          </p:nvPr>
        </p:nvSpPr>
        <p:spPr>
          <a:xfrm>
            <a:off x="7527334" y="30057725"/>
            <a:ext cx="23043157" cy="4506914"/>
          </a:xfrm>
        </p:spPr>
        <p:txBody>
          <a:bodyPr/>
          <a:lstStyle>
            <a:lvl1pPr marL="0" indent="0">
              <a:buNone/>
              <a:defRPr sz="1400"/>
            </a:lvl1pPr>
            <a:lvl2pPr marL="426604" indent="0">
              <a:buNone/>
              <a:defRPr sz="900"/>
            </a:lvl2pPr>
            <a:lvl3pPr marL="853203" indent="0">
              <a:buNone/>
              <a:defRPr sz="900"/>
            </a:lvl3pPr>
            <a:lvl4pPr marL="1279807" indent="0">
              <a:buNone/>
              <a:defRPr sz="900"/>
            </a:lvl4pPr>
            <a:lvl5pPr marL="1706411" indent="0">
              <a:buNone/>
              <a:defRPr sz="900"/>
            </a:lvl5pPr>
            <a:lvl6pPr marL="2133010" indent="0">
              <a:buNone/>
              <a:defRPr sz="900"/>
            </a:lvl6pPr>
            <a:lvl7pPr marL="2559614" indent="0">
              <a:buNone/>
              <a:defRPr sz="900"/>
            </a:lvl7pPr>
            <a:lvl8pPr marL="2986218" indent="0">
              <a:buNone/>
              <a:defRPr sz="900"/>
            </a:lvl8pPr>
            <a:lvl9pPr marL="3412818" indent="0">
              <a:buNone/>
              <a:defRPr sz="900"/>
            </a:lvl9pPr>
          </a:lstStyle>
          <a:p>
            <a:pPr lvl="0"/>
            <a:r>
              <a:rPr lang="en-US" smtClean="0"/>
              <a:t>Click to edit Master text styles</a:t>
            </a:r>
          </a:p>
        </p:txBody>
      </p:sp>
      <p:sp>
        <p:nvSpPr>
          <p:cNvPr id="5" name="Text Box 3"/>
          <p:cNvSpPr txBox="1">
            <a:spLocks noGrp="1" noChangeArrowheads="1"/>
          </p:cNvSpPr>
          <p:nvPr>
            <p:ph type="sldNum" sz="quarter" idx="10"/>
          </p:nvPr>
        </p:nvSpPr>
        <p:spPr>
          <a:ln/>
        </p:spPr>
        <p:txBody>
          <a:bodyPr/>
          <a:lstStyle>
            <a:lvl1pPr>
              <a:defRPr/>
            </a:lvl1pPr>
          </a:lstStyle>
          <a:p>
            <a:pPr>
              <a:defRPr/>
            </a:pPr>
            <a:fld id="{930B4838-23A2-5F4F-B718-A2293B7A9DF6}" type="slidenum">
              <a:rPr lang="en-US"/>
              <a:pPr>
                <a:defRPr/>
              </a:pPr>
              <a:t>‹#›</a:t>
            </a:fld>
            <a:endParaRPr lang="en-US"/>
          </a:p>
        </p:txBody>
      </p:sp>
    </p:spTree>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2878879" y="2135082"/>
            <a:ext cx="32647043" cy="8959638"/>
          </a:xfrm>
          <a:prstGeom prst="rect">
            <a:avLst/>
          </a:prstGeom>
          <a:noFill/>
          <a:ln w="12700">
            <a:noFill/>
            <a:miter lim="800000"/>
            <a:headEnd/>
            <a:tailEnd/>
          </a:ln>
        </p:spPr>
        <p:txBody>
          <a:bodyPr vert="horz" wrap="square" lIns="248850" tIns="248850" rIns="507043" bIns="248850" numCol="1" anchor="ctr" anchorCtr="0" compatLnSpc="1">
            <a:prstTxWarp prst="textNoShape">
              <a:avLst/>
            </a:prstTxWarp>
          </a:bodyPr>
          <a:lstStyle/>
          <a:p>
            <a:pPr lvl="0"/>
            <a:r>
              <a:rPr lang="en-US" smtClean="0">
                <a:sym typeface="Times" pitchFamily="-108" charset="0"/>
              </a:rPr>
              <a:t>Click to edit Master title style</a:t>
            </a:r>
            <a:endParaRPr lang="en-US">
              <a:sym typeface="Times" pitchFamily="-108" charset="0"/>
            </a:endParaRPr>
          </a:p>
        </p:txBody>
      </p:sp>
      <p:sp>
        <p:nvSpPr>
          <p:cNvPr id="1027" name="Rectangle 2"/>
          <p:cNvSpPr>
            <a:spLocks noGrp="1" noChangeArrowheads="1"/>
          </p:cNvSpPr>
          <p:nvPr>
            <p:ph type="body" idx="1"/>
          </p:nvPr>
        </p:nvSpPr>
        <p:spPr bwMode="auto">
          <a:xfrm>
            <a:off x="2878879" y="11094720"/>
            <a:ext cx="32647043" cy="27310080"/>
          </a:xfrm>
          <a:prstGeom prst="rect">
            <a:avLst/>
          </a:prstGeom>
          <a:noFill/>
          <a:ln w="12700">
            <a:noFill/>
            <a:miter lim="800000"/>
            <a:headEnd/>
            <a:tailEnd/>
          </a:ln>
        </p:spPr>
        <p:txBody>
          <a:bodyPr vert="horz" wrap="square" lIns="248850" tIns="248850" rIns="507043" bIns="248850" numCol="1" anchor="t" anchorCtr="0" compatLnSpc="1">
            <a:prstTxWarp prst="textNoShape">
              <a:avLst/>
            </a:prstTxWarp>
          </a:bodyPr>
          <a:lstStyle/>
          <a:p>
            <a:pPr lvl="0"/>
            <a:r>
              <a:rPr lang="en-US" smtClean="0">
                <a:sym typeface="Times" pitchFamily="-108" charset="0"/>
              </a:rPr>
              <a:t>Click to edit Master text styles</a:t>
            </a:r>
          </a:p>
          <a:p>
            <a:pPr lvl="1"/>
            <a:r>
              <a:rPr lang="en-US" smtClean="0">
                <a:sym typeface="Times" pitchFamily="-108" charset="0"/>
              </a:rPr>
              <a:t>Second level</a:t>
            </a:r>
          </a:p>
          <a:p>
            <a:pPr lvl="2"/>
            <a:r>
              <a:rPr lang="en-US" smtClean="0">
                <a:sym typeface="Times" pitchFamily="-108" charset="0"/>
              </a:rPr>
              <a:t>Third level</a:t>
            </a:r>
          </a:p>
          <a:p>
            <a:pPr lvl="3"/>
            <a:r>
              <a:rPr lang="en-US" smtClean="0">
                <a:sym typeface="Times" pitchFamily="-108" charset="0"/>
              </a:rPr>
              <a:t>Fourth level</a:t>
            </a:r>
          </a:p>
          <a:p>
            <a:pPr lvl="4"/>
            <a:r>
              <a:rPr lang="en-US" smtClean="0">
                <a:sym typeface="Times" pitchFamily="-108" charset="0"/>
              </a:rPr>
              <a:t>Fifth level</a:t>
            </a:r>
            <a:endParaRPr lang="en-US">
              <a:sym typeface="Times" pitchFamily="-108" charset="0"/>
            </a:endParaRPr>
          </a:p>
        </p:txBody>
      </p:sp>
      <p:sp>
        <p:nvSpPr>
          <p:cNvPr id="2" name="Text Box 3"/>
          <p:cNvSpPr txBox="1">
            <a:spLocks noGrp="1" noChangeArrowheads="1"/>
          </p:cNvSpPr>
          <p:nvPr>
            <p:ph type="sldNum" sz="quarter" idx="4"/>
          </p:nvPr>
        </p:nvSpPr>
        <p:spPr bwMode="auto">
          <a:xfrm>
            <a:off x="30824594" y="34989559"/>
            <a:ext cx="1400175" cy="1804670"/>
          </a:xfrm>
          <a:prstGeom prst="rect">
            <a:avLst/>
          </a:prstGeom>
          <a:noFill/>
          <a:ln w="12700">
            <a:noFill/>
            <a:miter lim="800000"/>
            <a:headEnd/>
            <a:tailEnd/>
          </a:ln>
          <a:effectLst/>
        </p:spPr>
        <p:txBody>
          <a:bodyPr vert="horz" wrap="none" lIns="85320" tIns="42660" rIns="85320" bIns="42660" numCol="1" anchor="t" anchorCtr="0" compatLnSpc="1">
            <a:prstTxWarp prst="textNoShape">
              <a:avLst/>
            </a:prstTxWarp>
          </a:bodyPr>
          <a:lstStyle>
            <a:lvl1pPr algn="ctr">
              <a:defRPr sz="7700">
                <a:solidFill>
                  <a:schemeClr val="tx1"/>
                </a:solidFill>
                <a:latin typeface="Times" pitchFamily="-109" charset="0"/>
                <a:ea typeface="Times" pitchFamily="-109" charset="0"/>
                <a:cs typeface="Times" pitchFamily="-109" charset="0"/>
                <a:sym typeface="Times" pitchFamily="-109" charset="0"/>
              </a:defRPr>
            </a:lvl1pPr>
          </a:lstStyle>
          <a:p>
            <a:pPr>
              <a:defRPr/>
            </a:pPr>
            <a:fld id="{01514F20-5D1B-A242-ABF0-0FE6ED7FDDEB}"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xmlns:p14="http://schemas.microsoft.com/office/powerpoint/2010/main"/>
  <p:hf hdr="0" ftr="0" dt="0"/>
  <p:txStyles>
    <p:titleStyle>
      <a:lvl1pPr marL="7409" indent="-7409" algn="ctr" rtl="0" eaLnBrk="1" fontAlgn="base" hangingPunct="1">
        <a:spcBef>
          <a:spcPct val="0"/>
        </a:spcBef>
        <a:spcAft>
          <a:spcPct val="0"/>
        </a:spcAft>
        <a:defRPr sz="24500">
          <a:solidFill>
            <a:schemeClr val="tx1"/>
          </a:solidFill>
          <a:latin typeface="+mj-lt"/>
          <a:ea typeface="+mj-ea"/>
          <a:cs typeface="+mj-cs"/>
          <a:sym typeface="Times" pitchFamily="-108" charset="0"/>
        </a:defRPr>
      </a:lvl1pPr>
      <a:lvl2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2pPr>
      <a:lvl3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3pPr>
      <a:lvl4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4pPr>
      <a:lvl5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5pPr>
      <a:lvl6pPr marL="435488"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6pPr>
      <a:lvl7pPr marL="862092"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7pPr>
      <a:lvl8pPr marL="1288697"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8pPr>
      <a:lvl9pPr marL="1715295"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9pPr>
    </p:titleStyle>
    <p:bodyStyle>
      <a:lvl1pPr marL="1909801" indent="-1900911" algn="l" rtl="0" eaLnBrk="1" fontAlgn="base" hangingPunct="1">
        <a:spcBef>
          <a:spcPts val="4293"/>
        </a:spcBef>
        <a:spcAft>
          <a:spcPct val="0"/>
        </a:spcAft>
        <a:buSzPct val="100000"/>
        <a:buFont typeface="Times" pitchFamily="-108" charset="0"/>
        <a:buChar char="•"/>
        <a:defRPr sz="17700">
          <a:solidFill>
            <a:schemeClr val="tx1"/>
          </a:solidFill>
          <a:latin typeface="+mn-lt"/>
          <a:ea typeface="+mn-ea"/>
          <a:cs typeface="+mn-cs"/>
          <a:sym typeface="Times" pitchFamily="-108" charset="0"/>
        </a:defRPr>
      </a:lvl1pPr>
      <a:lvl2pPr marL="4127776" indent="-1582363" algn="l" rtl="0" eaLnBrk="1" fontAlgn="base" hangingPunct="1">
        <a:spcBef>
          <a:spcPts val="3733"/>
        </a:spcBef>
        <a:spcAft>
          <a:spcPct val="0"/>
        </a:spcAft>
        <a:buSzPct val="100000"/>
        <a:buFont typeface="Times" pitchFamily="-108" charset="0"/>
        <a:buChar char="–"/>
        <a:defRPr sz="15400">
          <a:solidFill>
            <a:schemeClr val="tx1"/>
          </a:solidFill>
          <a:latin typeface="+mn-lt"/>
          <a:ea typeface="+mn-ea"/>
          <a:cs typeface="+mn-cs"/>
          <a:sym typeface="Times" pitchFamily="-108" charset="0"/>
        </a:defRPr>
      </a:lvl2pPr>
      <a:lvl3pPr marL="6345752" indent="-1266780" algn="l" rtl="0" eaLnBrk="1" fontAlgn="base" hangingPunct="1">
        <a:spcBef>
          <a:spcPts val="3173"/>
        </a:spcBef>
        <a:spcAft>
          <a:spcPct val="0"/>
        </a:spcAft>
        <a:buSzPct val="100000"/>
        <a:buFont typeface="Times" pitchFamily="-108" charset="0"/>
        <a:buChar char="•"/>
        <a:defRPr sz="13400">
          <a:solidFill>
            <a:schemeClr val="tx1"/>
          </a:solidFill>
          <a:latin typeface="+mn-lt"/>
          <a:ea typeface="+mn-ea"/>
          <a:cs typeface="+mn-cs"/>
          <a:sym typeface="Times" pitchFamily="-108" charset="0"/>
        </a:defRPr>
      </a:lvl3pPr>
      <a:lvl4pPr marL="8880793" indent="-1265298" algn="l" rtl="0" eaLnBrk="1" fontAlgn="base" hangingPunct="1">
        <a:spcBef>
          <a:spcPts val="2707"/>
        </a:spcBef>
        <a:spcAft>
          <a:spcPct val="0"/>
        </a:spcAft>
        <a:buSzPct val="100000"/>
        <a:buFont typeface="Times" pitchFamily="-108" charset="0"/>
        <a:buChar char="–"/>
        <a:defRPr sz="11000">
          <a:solidFill>
            <a:schemeClr val="tx1"/>
          </a:solidFill>
          <a:latin typeface="+mn-lt"/>
          <a:ea typeface="+mn-ea"/>
          <a:cs typeface="+mn-cs"/>
          <a:sym typeface="Times" pitchFamily="-108" charset="0"/>
        </a:defRPr>
      </a:lvl4pPr>
      <a:lvl5pPr marL="11417316" indent="-1266780" algn="l" rtl="0" eaLnBrk="1" fontAlgn="base" hangingPunct="1">
        <a:spcBef>
          <a:spcPts val="2707"/>
        </a:spcBef>
        <a:spcAft>
          <a:spcPct val="0"/>
        </a:spcAft>
        <a:buSzPct val="100000"/>
        <a:buFont typeface="Times" pitchFamily="-108" charset="0"/>
        <a:buChar char="»"/>
        <a:defRPr sz="11000">
          <a:solidFill>
            <a:schemeClr val="tx1"/>
          </a:solidFill>
          <a:latin typeface="+mn-lt"/>
          <a:ea typeface="+mn-ea"/>
          <a:cs typeface="+mn-cs"/>
          <a:sym typeface="Times" pitchFamily="-108" charset="0"/>
        </a:defRPr>
      </a:lvl5pPr>
      <a:lvl6pPr marL="11844146"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6pPr>
      <a:lvl7pPr marL="12270746"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7pPr>
      <a:lvl8pPr marL="12697350"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8pPr>
      <a:lvl9pPr marL="13123954"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9pPr>
    </p:bodyStyle>
    <p:otherStyle>
      <a:defPPr>
        <a:defRPr lang="en-US"/>
      </a:defPPr>
      <a:lvl1pPr marL="0" algn="l" defTabSz="426604" rtl="0" eaLnBrk="1" latinLnBrk="0" hangingPunct="1">
        <a:defRPr sz="1400" kern="1200">
          <a:solidFill>
            <a:schemeClr val="tx1"/>
          </a:solidFill>
          <a:latin typeface="+mn-lt"/>
          <a:ea typeface="+mn-ea"/>
          <a:cs typeface="+mn-cs"/>
        </a:defRPr>
      </a:lvl1pPr>
      <a:lvl2pPr marL="426604" algn="l" defTabSz="426604" rtl="0" eaLnBrk="1" latinLnBrk="0" hangingPunct="1">
        <a:defRPr sz="1400" kern="1200">
          <a:solidFill>
            <a:schemeClr val="tx1"/>
          </a:solidFill>
          <a:latin typeface="+mn-lt"/>
          <a:ea typeface="+mn-ea"/>
          <a:cs typeface="+mn-cs"/>
        </a:defRPr>
      </a:lvl2pPr>
      <a:lvl3pPr marL="853203" algn="l" defTabSz="426604" rtl="0" eaLnBrk="1" latinLnBrk="0" hangingPunct="1">
        <a:defRPr sz="1400" kern="1200">
          <a:solidFill>
            <a:schemeClr val="tx1"/>
          </a:solidFill>
          <a:latin typeface="+mn-lt"/>
          <a:ea typeface="+mn-ea"/>
          <a:cs typeface="+mn-cs"/>
        </a:defRPr>
      </a:lvl3pPr>
      <a:lvl4pPr marL="1279807" algn="l" defTabSz="426604" rtl="0" eaLnBrk="1" latinLnBrk="0" hangingPunct="1">
        <a:defRPr sz="1400" kern="1200">
          <a:solidFill>
            <a:schemeClr val="tx1"/>
          </a:solidFill>
          <a:latin typeface="+mn-lt"/>
          <a:ea typeface="+mn-ea"/>
          <a:cs typeface="+mn-cs"/>
        </a:defRPr>
      </a:lvl4pPr>
      <a:lvl5pPr marL="1706411" algn="l" defTabSz="426604" rtl="0" eaLnBrk="1" latinLnBrk="0" hangingPunct="1">
        <a:defRPr sz="1400" kern="1200">
          <a:solidFill>
            <a:schemeClr val="tx1"/>
          </a:solidFill>
          <a:latin typeface="+mn-lt"/>
          <a:ea typeface="+mn-ea"/>
          <a:cs typeface="+mn-cs"/>
        </a:defRPr>
      </a:lvl5pPr>
      <a:lvl6pPr marL="2133010" algn="l" defTabSz="426604" rtl="0" eaLnBrk="1" latinLnBrk="0" hangingPunct="1">
        <a:defRPr sz="1400" kern="1200">
          <a:solidFill>
            <a:schemeClr val="tx1"/>
          </a:solidFill>
          <a:latin typeface="+mn-lt"/>
          <a:ea typeface="+mn-ea"/>
          <a:cs typeface="+mn-cs"/>
        </a:defRPr>
      </a:lvl6pPr>
      <a:lvl7pPr marL="2559614" algn="l" defTabSz="426604" rtl="0" eaLnBrk="1" latinLnBrk="0" hangingPunct="1">
        <a:defRPr sz="1400" kern="1200">
          <a:solidFill>
            <a:schemeClr val="tx1"/>
          </a:solidFill>
          <a:latin typeface="+mn-lt"/>
          <a:ea typeface="+mn-ea"/>
          <a:cs typeface="+mn-cs"/>
        </a:defRPr>
      </a:lvl7pPr>
      <a:lvl8pPr marL="2986218" algn="l" defTabSz="426604" rtl="0" eaLnBrk="1" latinLnBrk="0" hangingPunct="1">
        <a:defRPr sz="1400" kern="1200">
          <a:solidFill>
            <a:schemeClr val="tx1"/>
          </a:solidFill>
          <a:latin typeface="+mn-lt"/>
          <a:ea typeface="+mn-ea"/>
          <a:cs typeface="+mn-cs"/>
        </a:defRPr>
      </a:lvl8pPr>
      <a:lvl9pPr marL="3412818" algn="l" defTabSz="426604"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7.png"/><Relationship Id="rId12" Type="http://schemas.openxmlformats.org/officeDocument/2006/relationships/image" Target="../media/image8.png"/><Relationship Id="rId13" Type="http://schemas.openxmlformats.org/officeDocument/2006/relationships/image" Target="../media/image9.jpeg"/><Relationship Id="rId14" Type="http://schemas.openxmlformats.org/officeDocument/2006/relationships/image" Target="../media/image10.png"/><Relationship Id="rId15"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hyperlink" Target="mailto:zednis@rpi.edu" TargetMode="External"/><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4.png"/><Relationship Id="rId8" Type="http://schemas.openxmlformats.org/officeDocument/2006/relationships/image" Target="../media/image5.png"/><Relationship Id="rId9" Type="http://schemas.openxmlformats.org/officeDocument/2006/relationships/hyperlink" Target="http://bit.ly/V8NkBo" TargetMode="External"/><Relationship Id="rId10"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descr="ssiii_logo_medium_350x23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67" y="762000"/>
            <a:ext cx="6391721" cy="4267200"/>
          </a:xfrm>
          <a:prstGeom prst="rect">
            <a:avLst/>
          </a:prstGeom>
        </p:spPr>
      </p:pic>
      <p:sp>
        <p:nvSpPr>
          <p:cNvPr id="41" name="TextBox 40"/>
          <p:cNvSpPr txBox="1"/>
          <p:nvPr/>
        </p:nvSpPr>
        <p:spPr>
          <a:xfrm>
            <a:off x="13182600" y="31699200"/>
            <a:ext cx="9220200" cy="6248400"/>
          </a:xfrm>
          <a:prstGeom prst="rect">
            <a:avLst/>
          </a:prstGeom>
          <a:noFill/>
        </p:spPr>
        <p:txBody>
          <a:bodyPr wrap="square" numCol="1" rtlCol="0">
            <a:noAutofit/>
          </a:bodyPr>
          <a:lstStyle/>
          <a:p>
            <a:pPr>
              <a:lnSpc>
                <a:spcPct val="140000"/>
              </a:lnSpc>
            </a:pPr>
            <a:r>
              <a:rPr lang="en-US" sz="3200" dirty="0" smtClean="0">
                <a:latin typeface="Arial Rounded MT Bold"/>
                <a:cs typeface="Arial Rounded MT Bold"/>
              </a:rPr>
              <a:t>Incorporation into </a:t>
            </a:r>
            <a:r>
              <a:rPr lang="en-US" sz="3200" dirty="0" err="1" smtClean="0">
                <a:latin typeface="Arial Rounded MT Bold"/>
                <a:cs typeface="Arial Rounded MT Bold"/>
              </a:rPr>
              <a:t>qb.js</a:t>
            </a:r>
            <a:r>
              <a:rPr lang="en-US" sz="3200" dirty="0" smtClean="0">
                <a:latin typeface="Arial Rounded MT Bold"/>
                <a:cs typeface="Arial Rounded MT Bold"/>
              </a:rPr>
              <a:t> for:</a:t>
            </a:r>
          </a:p>
          <a:p>
            <a:pPr marL="457200" indent="-457200">
              <a:lnSpc>
                <a:spcPct val="140000"/>
              </a:lnSpc>
              <a:buFont typeface="Wingdings" charset="2"/>
              <a:buChar char="²"/>
            </a:pPr>
            <a:r>
              <a:rPr lang="en-US" sz="3200" dirty="0" smtClean="0">
                <a:latin typeface="Arial Rounded MT Bold"/>
                <a:cs typeface="Arial Rounded MT Bold"/>
              </a:rPr>
              <a:t>Aggregation and display through time:</a:t>
            </a:r>
          </a:p>
          <a:p>
            <a:pPr marL="882424" lvl="1" indent="-457200">
              <a:lnSpc>
                <a:spcPct val="140000"/>
              </a:lnSpc>
              <a:buFont typeface="Wingdings" charset="2"/>
              <a:buChar char="²"/>
            </a:pPr>
            <a:r>
              <a:rPr lang="en-US" sz="3200" dirty="0" smtClean="0">
                <a:latin typeface="Arial Rounded MT Bold"/>
                <a:cs typeface="Arial Rounded MT Bold"/>
              </a:rPr>
              <a:t>Day to day</a:t>
            </a:r>
          </a:p>
          <a:p>
            <a:pPr marL="882424" lvl="1" indent="-457200">
              <a:lnSpc>
                <a:spcPct val="140000"/>
              </a:lnSpc>
              <a:buFont typeface="Wingdings" charset="2"/>
              <a:buChar char="²"/>
            </a:pPr>
            <a:r>
              <a:rPr lang="en-US" sz="3200" dirty="0" smtClean="0">
                <a:latin typeface="Arial Rounded MT Bold"/>
                <a:cs typeface="Arial Rounded MT Bold"/>
              </a:rPr>
              <a:t>This time each season</a:t>
            </a:r>
          </a:p>
          <a:p>
            <a:pPr marL="457200" indent="-457200">
              <a:lnSpc>
                <a:spcPct val="140000"/>
              </a:lnSpc>
              <a:buFont typeface="Wingdings" charset="2"/>
              <a:buChar char="²"/>
            </a:pPr>
            <a:r>
              <a:rPr lang="en-US" sz="3200" dirty="0" smtClean="0">
                <a:latin typeface="Arial Rounded MT Bold"/>
                <a:cs typeface="Arial Rounded MT Bold"/>
              </a:rPr>
              <a:t>Comparison between different data sources</a:t>
            </a:r>
          </a:p>
          <a:p>
            <a:pPr>
              <a:lnSpc>
                <a:spcPct val="140000"/>
              </a:lnSpc>
            </a:pPr>
            <a:r>
              <a:rPr lang="en-US" sz="3200" dirty="0" smtClean="0">
                <a:latin typeface="Arial Rounded MT Bold"/>
                <a:cs typeface="Arial Rounded MT Bold"/>
              </a:rPr>
              <a:t>Compute cross sections through regions for best shipping paths.</a:t>
            </a:r>
          </a:p>
          <a:p>
            <a:pPr>
              <a:lnSpc>
                <a:spcPct val="140000"/>
              </a:lnSpc>
            </a:pPr>
            <a:endParaRPr lang="en-US" sz="3200" dirty="0" smtClean="0">
              <a:latin typeface="Arial Rounded MT Bold"/>
              <a:cs typeface="Arial Rounded MT Bold"/>
            </a:endParaRPr>
          </a:p>
        </p:txBody>
      </p:sp>
      <p:sp>
        <p:nvSpPr>
          <p:cNvPr id="15362" name="Rectangle 2"/>
          <p:cNvSpPr>
            <a:spLocks/>
          </p:cNvSpPr>
          <p:nvPr/>
        </p:nvSpPr>
        <p:spPr bwMode="auto">
          <a:xfrm>
            <a:off x="685800" y="4724400"/>
            <a:ext cx="11934825" cy="8036560"/>
          </a:xfrm>
          <a:prstGeom prst="rect">
            <a:avLst/>
          </a:prstGeom>
          <a:noFill/>
          <a:ln w="12700">
            <a:noFill/>
            <a:miter lim="800000"/>
            <a:headEnd/>
            <a:tailEnd/>
          </a:ln>
        </p:spPr>
        <p:txBody>
          <a:bodyPr lIns="0" tIns="0" rIns="37918" bIns="0">
            <a:prstTxWarp prst="textNoShape">
              <a:avLst/>
            </a:prstTxWarp>
          </a:bodyPr>
          <a:lstStyle/>
          <a:p>
            <a:pPr marL="35559" algn="ctr">
              <a:spcBef>
                <a:spcPts val="1353"/>
              </a:spcBef>
            </a:pPr>
            <a:r>
              <a:rPr lang="en-US" sz="4300" b="1" dirty="0">
                <a:solidFill>
                  <a:schemeClr val="accent2"/>
                </a:solidFill>
                <a:latin typeface="Verdana" pitchFamily="-108" charset="0"/>
                <a:ea typeface="Verdana" pitchFamily="-108" charset="0"/>
                <a:cs typeface="Verdana" pitchFamily="-108" charset="0"/>
              </a:rPr>
              <a:t>Exploring Sea Ice Composition Using Semantic Data Dictionaries and </a:t>
            </a:r>
            <a:r>
              <a:rPr lang="en-US" sz="4300" b="1" dirty="0" err="1">
                <a:solidFill>
                  <a:schemeClr val="accent2"/>
                </a:solidFill>
                <a:latin typeface="Verdana" pitchFamily="-108" charset="0"/>
                <a:ea typeface="Verdana" pitchFamily="-108" charset="0"/>
                <a:cs typeface="Verdana" pitchFamily="-108" charset="0"/>
              </a:rPr>
              <a:t>qb.js</a:t>
            </a:r>
            <a:endParaRPr lang="en-US" sz="1700" dirty="0" smtClean="0">
              <a:solidFill>
                <a:srgbClr val="333399"/>
              </a:solidFill>
              <a:latin typeface="Arial Black" pitchFamily="-108" charset="0"/>
              <a:ea typeface="Arial Black" pitchFamily="-108" charset="0"/>
              <a:cs typeface="Arial Black" pitchFamily="-108" charset="0"/>
              <a:sym typeface="Arial Black" pitchFamily="-108" charset="0"/>
            </a:endParaRPr>
          </a:p>
          <a:p>
            <a:pPr marL="35559">
              <a:spcBef>
                <a:spcPts val="600"/>
              </a:spcBef>
              <a:spcAft>
                <a:spcPts val="3000"/>
              </a:spcAft>
            </a:pPr>
            <a:r>
              <a:rPr lang="en-US" sz="3400" dirty="0">
                <a:solidFill>
                  <a:srgbClr val="333399"/>
                </a:solidFill>
                <a:latin typeface="Arial Black" pitchFamily="-108" charset="0"/>
                <a:ea typeface="Arial Black" pitchFamily="-108" charset="0"/>
                <a:cs typeface="Arial Black" pitchFamily="-108" charset="0"/>
                <a:sym typeface="Arial Black" pitchFamily="-108" charset="0"/>
              </a:rPr>
              <a:t>James P.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McCusker</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1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mccusj@</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hlinkClick r:id="rId4"/>
              </a:rPr>
              <a:t>rpi.edu</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Ruth E.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Duerr</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rduerr@nsidc.org</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err="1">
                <a:solidFill>
                  <a:srgbClr val="333399"/>
                </a:solidFill>
                <a:latin typeface="Arial Black" pitchFamily="-108" charset="0"/>
                <a:ea typeface="Arial Black" pitchFamily="-108" charset="0"/>
                <a:cs typeface="Arial Black" pitchFamily="-108" charset="0"/>
                <a:sym typeface="Arial Black" pitchFamily="-108" charset="0"/>
              </a:rPr>
              <a:t>Siri-Jodha</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 Singh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Khalsa</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sjsk@nsidc.org</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Peter L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Pulsifer</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pulsifer@nsidc.org</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Mark A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Parsons</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parsonsm@</a:t>
            </a:r>
            <a:r>
              <a:rPr lang="en-US" sz="3600" u="sng" baseline="30000" dirty="0">
                <a:solidFill>
                  <a:srgbClr val="333399"/>
                </a:solidFill>
                <a:latin typeface="Arial Black" pitchFamily="-108" charset="0"/>
                <a:ea typeface="Arial Black" pitchFamily="-108" charset="0"/>
                <a:cs typeface="Arial Black" pitchFamily="-108" charset="0"/>
                <a:sym typeface="Arial Black" pitchFamily="-108" charset="0"/>
                <a:hlinkClick r:id="rId4"/>
              </a:rPr>
              <a:t>nsidc.org</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Peter Arthur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Fox</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1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foxp@</a:t>
            </a:r>
            <a:r>
              <a:rPr lang="en-US" sz="3600" u="sng" baseline="30000" dirty="0">
                <a:solidFill>
                  <a:srgbClr val="333399"/>
                </a:solidFill>
                <a:latin typeface="Arial Black" pitchFamily="-108" charset="0"/>
                <a:ea typeface="Arial Black" pitchFamily="-108" charset="0"/>
                <a:cs typeface="Arial Black" pitchFamily="-108" charset="0"/>
                <a:sym typeface="Arial Black" pitchFamily="-108" charset="0"/>
                <a:hlinkClick r:id="rId4"/>
              </a:rPr>
              <a:t>rpi.edu</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Deborah L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McGuinness</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1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dlm@cs.rpi.edu</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endParaRPr lang="en-US" sz="3400" dirty="0" smtClean="0">
              <a:solidFill>
                <a:srgbClr val="333399"/>
              </a:solidFill>
              <a:latin typeface="Arial Black" pitchFamily="-108" charset="0"/>
              <a:ea typeface="Arial Black" pitchFamily="-108" charset="0"/>
              <a:cs typeface="Arial Black" pitchFamily="-108" charset="0"/>
              <a:sym typeface="Arial Black" pitchFamily="-108" charset="0"/>
            </a:endParaRPr>
          </a:p>
          <a:p>
            <a:pPr marL="492759" indent="-457200">
              <a:spcBef>
                <a:spcPts val="0"/>
              </a:spcBef>
              <a:spcAft>
                <a:spcPts val="0"/>
              </a:spcAft>
              <a:buFont typeface="+mj-lt"/>
              <a:buAutoNum type="arabicPeriod"/>
            </a:pP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Rensselaer </a:t>
            </a: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Polytechnic Institute 110 8</a:t>
            </a:r>
            <a:r>
              <a:rPr lang="en-US" baseline="30000" dirty="0" smtClean="0">
                <a:solidFill>
                  <a:srgbClr val="333399"/>
                </a:solidFill>
                <a:latin typeface="Arial Black" pitchFamily="-108" charset="0"/>
                <a:ea typeface="Arial Black" pitchFamily="-108" charset="0"/>
                <a:cs typeface="Arial Black" pitchFamily="-108" charset="0"/>
                <a:sym typeface="Arial Black" pitchFamily="-108" charset="0"/>
              </a:rPr>
              <a:t>th</a:t>
            </a: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 St., Troy, NY, 12180 United </a:t>
            </a: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States</a:t>
            </a:r>
          </a:p>
          <a:p>
            <a:pPr marL="492759" indent="-457200">
              <a:spcBef>
                <a:spcPts val="600"/>
              </a:spcBef>
              <a:spcAft>
                <a:spcPts val="0"/>
              </a:spcAft>
              <a:buFont typeface="+mj-lt"/>
              <a:buAutoNum type="arabicPeriod"/>
            </a:pP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National Snow and Ice Data Center, CIRES, 449 UCB, University of Colorado, Boulder, CO 80309 United States</a:t>
            </a:r>
            <a:endParaRPr lang="en-US" dirty="0">
              <a:solidFill>
                <a:srgbClr val="333399"/>
              </a:solidFill>
              <a:latin typeface="Arial Black" pitchFamily="-108" charset="0"/>
              <a:ea typeface="Arial Black" pitchFamily="-108" charset="0"/>
              <a:cs typeface="Arial Black" pitchFamily="-108" charset="0"/>
              <a:sym typeface="Arial Black" pitchFamily="-108" charset="0"/>
            </a:endParaRPr>
          </a:p>
        </p:txBody>
      </p:sp>
      <p:sp>
        <p:nvSpPr>
          <p:cNvPr id="15365" name="Rectangle 5"/>
          <p:cNvSpPr>
            <a:spLocks/>
          </p:cNvSpPr>
          <p:nvPr/>
        </p:nvSpPr>
        <p:spPr bwMode="auto">
          <a:xfrm>
            <a:off x="38004750" y="0"/>
            <a:ext cx="400050" cy="38404800"/>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sp>
        <p:nvSpPr>
          <p:cNvPr id="15366" name="Rectangle 6"/>
          <p:cNvSpPr>
            <a:spLocks/>
          </p:cNvSpPr>
          <p:nvPr/>
        </p:nvSpPr>
        <p:spPr bwMode="auto">
          <a:xfrm>
            <a:off x="0" y="0"/>
            <a:ext cx="38404800" cy="228177"/>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sp>
        <p:nvSpPr>
          <p:cNvPr id="15367" name="Rectangle 7"/>
          <p:cNvSpPr>
            <a:spLocks/>
          </p:cNvSpPr>
          <p:nvPr/>
        </p:nvSpPr>
        <p:spPr bwMode="auto">
          <a:xfrm>
            <a:off x="0" y="38176624"/>
            <a:ext cx="38404800" cy="228177"/>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pic>
        <p:nvPicPr>
          <p:cNvPr id="15374" name="Picture 48" descr="twlogo.png"/>
          <p:cNvPicPr>
            <a:picLocks noChangeAspect="1"/>
          </p:cNvPicPr>
          <p:nvPr/>
        </p:nvPicPr>
        <p:blipFill>
          <a:blip r:embed="rId5"/>
          <a:srcRect/>
          <a:stretch>
            <a:fillRect/>
          </a:stretch>
        </p:blipFill>
        <p:spPr bwMode="auto">
          <a:xfrm>
            <a:off x="8915400" y="2133600"/>
            <a:ext cx="3597233" cy="1803400"/>
          </a:xfrm>
          <a:prstGeom prst="rect">
            <a:avLst/>
          </a:prstGeom>
          <a:noFill/>
          <a:ln w="9525">
            <a:noFill/>
            <a:miter lim="800000"/>
            <a:headEnd/>
            <a:tailEnd/>
          </a:ln>
        </p:spPr>
      </p:pic>
      <p:sp>
        <p:nvSpPr>
          <p:cNvPr id="15381" name="Rectangle 98"/>
          <p:cNvSpPr>
            <a:spLocks/>
          </p:cNvSpPr>
          <p:nvPr/>
        </p:nvSpPr>
        <p:spPr bwMode="auto">
          <a:xfrm>
            <a:off x="640081" y="32689801"/>
            <a:ext cx="12085320" cy="3485092"/>
          </a:xfrm>
          <a:prstGeom prst="rect">
            <a:avLst/>
          </a:prstGeom>
          <a:solidFill>
            <a:srgbClr val="84DDFD"/>
          </a:solidFill>
          <a:ln w="12700">
            <a:noFill/>
            <a:miter lim="800000"/>
            <a:headEnd/>
            <a:tailEnd/>
          </a:ln>
        </p:spPr>
        <p:txBody>
          <a:bodyPr lIns="0" tIns="0" rIns="0" bIns="0">
            <a:prstTxWarp prst="textNoShape">
              <a:avLst/>
            </a:prstTxWarp>
          </a:bodyPr>
          <a:lstStyle/>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sz="2900" b="1" dirty="0" smtClean="0">
                <a:solidFill>
                  <a:schemeClr val="tx1"/>
                </a:solidFill>
                <a:latin typeface="Verdana" pitchFamily="-108" charset="0"/>
                <a:ea typeface="Verdana" pitchFamily="-108" charset="0"/>
                <a:cs typeface="Verdana" pitchFamily="-108" charset="0"/>
                <a:sym typeface="Verdana" pitchFamily="-108" charset="0"/>
              </a:rPr>
              <a:t>Glossary</a:t>
            </a:r>
            <a:r>
              <a:rPr lang="en-US" sz="2900" b="1" dirty="0">
                <a:solidFill>
                  <a:schemeClr val="tx1"/>
                </a:solidFill>
                <a:latin typeface="Verdana" pitchFamily="-108" charset="0"/>
                <a:ea typeface="Verdana" pitchFamily="-108" charset="0"/>
                <a:cs typeface="Verdana" pitchFamily="-108" charset="0"/>
                <a:sym typeface="Verdana" pitchFamily="-108" charset="0"/>
              </a:rPr>
              <a:t>:</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a:solidFill>
                  <a:schemeClr val="tx1"/>
                </a:solidFill>
                <a:latin typeface="Verdana" pitchFamily="-108" charset="0"/>
                <a:ea typeface="Verdana" pitchFamily="-108" charset="0"/>
                <a:cs typeface="Verdana" pitchFamily="-108" charset="0"/>
                <a:sym typeface="Verdana" pitchFamily="-108" charset="0"/>
              </a:rPr>
              <a:t>RPI </a:t>
            </a:r>
            <a:r>
              <a:rPr lang="en-US" dirty="0">
                <a:solidFill>
                  <a:schemeClr val="tx1"/>
                </a:solidFill>
                <a:latin typeface="Verdana" pitchFamily="-108" charset="0"/>
                <a:ea typeface="Verdana" pitchFamily="-108" charset="0"/>
                <a:cs typeface="Verdana" pitchFamily="-108" charset="0"/>
                <a:sym typeface="Verdana" pitchFamily="-108" charset="0"/>
              </a:rPr>
              <a:t>– Rensselaer Polytechnic </a:t>
            </a:r>
            <a:r>
              <a:rPr lang="en-US" dirty="0" smtClean="0">
                <a:solidFill>
                  <a:schemeClr val="tx1"/>
                </a:solidFill>
                <a:latin typeface="Verdana" pitchFamily="-108" charset="0"/>
                <a:ea typeface="Verdana" pitchFamily="-108" charset="0"/>
                <a:cs typeface="Verdana" pitchFamily="-108" charset="0"/>
                <a:sym typeface="Verdana" pitchFamily="-108" charset="0"/>
              </a:rPr>
              <a:t>Institute</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a:solidFill>
                  <a:schemeClr val="tx1"/>
                </a:solidFill>
                <a:latin typeface="Verdana" pitchFamily="-108" charset="0"/>
                <a:ea typeface="Verdana" pitchFamily="-108" charset="0"/>
                <a:cs typeface="Verdana" pitchFamily="-108" charset="0"/>
                <a:sym typeface="Verdana" pitchFamily="-108" charset="0"/>
              </a:rPr>
              <a:t>TWC </a:t>
            </a:r>
            <a:r>
              <a:rPr lang="en-US" dirty="0">
                <a:solidFill>
                  <a:schemeClr val="tx1"/>
                </a:solidFill>
                <a:latin typeface="Verdana" pitchFamily="-108" charset="0"/>
                <a:ea typeface="Verdana" pitchFamily="-108" charset="0"/>
                <a:cs typeface="Verdana" pitchFamily="-108" charset="0"/>
                <a:sym typeface="Verdana" pitchFamily="-108" charset="0"/>
              </a:rPr>
              <a:t>– Tetherless World Constellation at</a:t>
            </a:r>
            <a:r>
              <a:rPr lang="en-US" dirty="0" smtClean="0">
                <a:solidFill>
                  <a:schemeClr val="tx1"/>
                </a:solidFill>
                <a:latin typeface="Verdana" pitchFamily="-108" charset="0"/>
                <a:ea typeface="Verdana" pitchFamily="-108" charset="0"/>
                <a:cs typeface="Verdana" pitchFamily="-108" charset="0"/>
                <a:sym typeface="Verdana" pitchFamily="-108" charset="0"/>
              </a:rPr>
              <a:t> Rensselaer Polytechnic Institute</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smtClean="0">
                <a:solidFill>
                  <a:schemeClr val="tx1"/>
                </a:solidFill>
                <a:latin typeface="Verdana" pitchFamily="-108" charset="0"/>
                <a:ea typeface="Verdana" pitchFamily="-108" charset="0"/>
                <a:cs typeface="Verdana" pitchFamily="-108" charset="0"/>
                <a:sym typeface="Verdana" pitchFamily="-108" charset="0"/>
              </a:rPr>
              <a:t>NSIDC </a:t>
            </a:r>
            <a:r>
              <a:rPr lang="en-US" dirty="0" smtClean="0">
                <a:solidFill>
                  <a:schemeClr val="tx1"/>
                </a:solidFill>
                <a:latin typeface="Verdana" pitchFamily="-108" charset="0"/>
                <a:ea typeface="Verdana" pitchFamily="-108" charset="0"/>
                <a:cs typeface="Verdana" pitchFamily="-108" charset="0"/>
                <a:sym typeface="Verdana" pitchFamily="-108" charset="0"/>
              </a:rPr>
              <a:t>– National Snow and Ice Data Center</a:t>
            </a:r>
            <a:endParaRPr lang="en-US" dirty="0">
              <a:solidFill>
                <a:schemeClr val="tx1"/>
              </a:solidFill>
              <a:latin typeface="Verdana" pitchFamily="-108" charset="0"/>
              <a:ea typeface="Verdana" pitchFamily="-108" charset="0"/>
              <a:cs typeface="Verdana" pitchFamily="-108" charset="0"/>
              <a:sym typeface="Verdana" pitchFamily="-108" charset="0"/>
            </a:endParaRP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smtClean="0">
                <a:solidFill>
                  <a:schemeClr val="tx1"/>
                </a:solidFill>
                <a:latin typeface="Verdana" pitchFamily="-108" charset="0"/>
                <a:ea typeface="Verdana" pitchFamily="-108" charset="0"/>
                <a:cs typeface="Verdana" pitchFamily="-108" charset="0"/>
                <a:sym typeface="Verdana" pitchFamily="-108" charset="0"/>
              </a:rPr>
              <a:t>SSIII </a:t>
            </a:r>
            <a:r>
              <a:rPr lang="en-US" dirty="0" smtClean="0">
                <a:solidFill>
                  <a:schemeClr val="tx1"/>
                </a:solidFill>
                <a:latin typeface="Verdana" pitchFamily="-108" charset="0"/>
                <a:ea typeface="Verdana" pitchFamily="-108" charset="0"/>
                <a:cs typeface="Verdana" pitchFamily="-108" charset="0"/>
                <a:sym typeface="Verdana" pitchFamily="-108" charset="0"/>
              </a:rPr>
              <a:t>– Semantic Sea Ice Interoperability Initiative</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err="1" smtClean="0">
                <a:solidFill>
                  <a:schemeClr val="tx1"/>
                </a:solidFill>
                <a:latin typeface="Verdana" pitchFamily="-108" charset="0"/>
                <a:ea typeface="Verdana" pitchFamily="-108" charset="0"/>
                <a:cs typeface="Verdana" pitchFamily="-108" charset="0"/>
                <a:sym typeface="Verdana" pitchFamily="-108" charset="0"/>
              </a:rPr>
              <a:t>qb.js</a:t>
            </a:r>
            <a:r>
              <a:rPr lang="en-US" b="1" dirty="0" smtClean="0">
                <a:solidFill>
                  <a:schemeClr val="tx1"/>
                </a:solidFill>
                <a:latin typeface="Verdana" pitchFamily="-108" charset="0"/>
                <a:ea typeface="Verdana" pitchFamily="-108" charset="0"/>
                <a:cs typeface="Verdana" pitchFamily="-108" charset="0"/>
                <a:sym typeface="Verdana" pitchFamily="-108" charset="0"/>
              </a:rPr>
              <a:t> </a:t>
            </a:r>
            <a:r>
              <a:rPr lang="en-US" dirty="0" smtClean="0">
                <a:solidFill>
                  <a:schemeClr val="tx1"/>
                </a:solidFill>
                <a:latin typeface="Verdana" pitchFamily="-108" charset="0"/>
                <a:ea typeface="Verdana" pitchFamily="-108" charset="0"/>
                <a:cs typeface="Verdana" pitchFamily="-108" charset="0"/>
                <a:sym typeface="Verdana" pitchFamily="-108" charset="0"/>
              </a:rPr>
              <a:t>– Data Cube Visualization: http://</a:t>
            </a:r>
            <a:r>
              <a:rPr lang="en-US" dirty="0" err="1" smtClean="0">
                <a:solidFill>
                  <a:schemeClr val="tx1"/>
                </a:solidFill>
                <a:latin typeface="Verdana" pitchFamily="-108" charset="0"/>
                <a:ea typeface="Verdana" pitchFamily="-108" charset="0"/>
                <a:cs typeface="Verdana" pitchFamily="-108" charset="0"/>
                <a:sym typeface="Verdana" pitchFamily="-108" charset="0"/>
              </a:rPr>
              <a:t>gitub.com</a:t>
            </a:r>
            <a:r>
              <a:rPr lang="en-US" dirty="0" smtClean="0">
                <a:solidFill>
                  <a:schemeClr val="tx1"/>
                </a:solidFill>
                <a:latin typeface="Verdana" pitchFamily="-108" charset="0"/>
                <a:ea typeface="Verdana" pitchFamily="-108" charset="0"/>
                <a:cs typeface="Verdana" pitchFamily="-108" charset="0"/>
                <a:sym typeface="Verdana" pitchFamily="-108" charset="0"/>
              </a:rPr>
              <a:t>/</a:t>
            </a:r>
            <a:r>
              <a:rPr lang="en-US" dirty="0" err="1" smtClean="0">
                <a:solidFill>
                  <a:schemeClr val="tx1"/>
                </a:solidFill>
                <a:latin typeface="Verdana" pitchFamily="-108" charset="0"/>
                <a:ea typeface="Verdana" pitchFamily="-108" charset="0"/>
                <a:cs typeface="Verdana" pitchFamily="-108" charset="0"/>
                <a:sym typeface="Verdana" pitchFamily="-108" charset="0"/>
              </a:rPr>
              <a:t>jimmccusker</a:t>
            </a:r>
            <a:r>
              <a:rPr lang="en-US" dirty="0" smtClean="0">
                <a:solidFill>
                  <a:schemeClr val="tx1"/>
                </a:solidFill>
                <a:latin typeface="Verdana" pitchFamily="-108" charset="0"/>
                <a:ea typeface="Verdana" pitchFamily="-108" charset="0"/>
                <a:cs typeface="Verdana" pitchFamily="-108" charset="0"/>
                <a:sym typeface="Verdana" pitchFamily="-108" charset="0"/>
              </a:rPr>
              <a:t>/</a:t>
            </a:r>
            <a:r>
              <a:rPr lang="en-US" dirty="0" err="1" smtClean="0">
                <a:solidFill>
                  <a:schemeClr val="tx1"/>
                </a:solidFill>
                <a:latin typeface="Verdana" pitchFamily="-108" charset="0"/>
                <a:ea typeface="Verdana" pitchFamily="-108" charset="0"/>
                <a:cs typeface="Verdana" pitchFamily="-108" charset="0"/>
                <a:sym typeface="Verdana" pitchFamily="-108" charset="0"/>
              </a:rPr>
              <a:t>qb.js</a:t>
            </a:r>
            <a:endParaRPr lang="en-US" dirty="0" smtClean="0">
              <a:solidFill>
                <a:schemeClr val="tx1"/>
              </a:solidFill>
              <a:latin typeface="Verdana" pitchFamily="-108" charset="0"/>
              <a:ea typeface="Verdana" pitchFamily="-108" charset="0"/>
              <a:cs typeface="Verdana" pitchFamily="-108" charset="0"/>
              <a:sym typeface="Verdana" pitchFamily="-108" charset="0"/>
            </a:endParaRP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smtClean="0">
                <a:solidFill>
                  <a:schemeClr val="tx1"/>
                </a:solidFill>
                <a:latin typeface="Verdana" pitchFamily="-108" charset="0"/>
                <a:ea typeface="Verdana" pitchFamily="-108" charset="0"/>
                <a:cs typeface="Verdana" pitchFamily="-108" charset="0"/>
                <a:sym typeface="Verdana" pitchFamily="-108" charset="0"/>
              </a:rPr>
              <a:t>d3.js </a:t>
            </a:r>
            <a:r>
              <a:rPr lang="en-US" dirty="0">
                <a:solidFill>
                  <a:schemeClr val="tx1"/>
                </a:solidFill>
                <a:latin typeface="Verdana" pitchFamily="-108" charset="0"/>
                <a:ea typeface="Verdana" pitchFamily="-108" charset="0"/>
                <a:cs typeface="Verdana" pitchFamily="-108" charset="0"/>
                <a:sym typeface="Verdana" pitchFamily="-108" charset="0"/>
              </a:rPr>
              <a:t>– Data </a:t>
            </a:r>
            <a:r>
              <a:rPr lang="en-US" dirty="0" smtClean="0">
                <a:solidFill>
                  <a:schemeClr val="tx1"/>
                </a:solidFill>
                <a:latin typeface="Verdana" pitchFamily="-108" charset="0"/>
                <a:ea typeface="Verdana" pitchFamily="-108" charset="0"/>
                <a:cs typeface="Verdana" pitchFamily="-108" charset="0"/>
                <a:sym typeface="Verdana" pitchFamily="-108" charset="0"/>
              </a:rPr>
              <a:t>Driven Documents: http://d3js.org</a:t>
            </a:r>
            <a:endParaRPr lang="en-US" dirty="0">
              <a:solidFill>
                <a:schemeClr val="tx1"/>
              </a:solidFill>
              <a:latin typeface="Verdana" pitchFamily="-108" charset="0"/>
              <a:ea typeface="Verdana" pitchFamily="-108" charset="0"/>
              <a:cs typeface="Verdana" pitchFamily="-108" charset="0"/>
              <a:sym typeface="Verdana" pitchFamily="-108" charset="0"/>
            </a:endParaRP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err="1" smtClean="0">
                <a:solidFill>
                  <a:schemeClr val="tx1"/>
                </a:solidFill>
                <a:latin typeface="Verdana" pitchFamily="-108" charset="0"/>
                <a:ea typeface="Verdana" pitchFamily="-108" charset="0"/>
                <a:cs typeface="Verdana" pitchFamily="-108" charset="0"/>
                <a:sym typeface="Verdana" pitchFamily="-108" charset="0"/>
              </a:rPr>
              <a:t>GeoSPARQL</a:t>
            </a:r>
            <a:r>
              <a:rPr lang="en-US" b="1" dirty="0" smtClean="0">
                <a:solidFill>
                  <a:schemeClr val="tx1"/>
                </a:solidFill>
                <a:latin typeface="Verdana" pitchFamily="-108" charset="0"/>
                <a:ea typeface="Verdana" pitchFamily="-108" charset="0"/>
                <a:cs typeface="Verdana" pitchFamily="-108" charset="0"/>
                <a:sym typeface="Verdana" pitchFamily="-108" charset="0"/>
              </a:rPr>
              <a:t> </a:t>
            </a:r>
            <a:r>
              <a:rPr lang="en-US" dirty="0" smtClean="0">
                <a:solidFill>
                  <a:schemeClr val="tx1"/>
                </a:solidFill>
                <a:latin typeface="Verdana" pitchFamily="-108" charset="0"/>
                <a:ea typeface="Verdana" pitchFamily="-108" charset="0"/>
                <a:cs typeface="Verdana" pitchFamily="-108" charset="0"/>
                <a:sym typeface="Verdana" pitchFamily="-108" charset="0"/>
              </a:rPr>
              <a:t>– Observation and Measurements</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endParaRPr lang="en-US" dirty="0" smtClean="0">
              <a:solidFill>
                <a:schemeClr val="tx1"/>
              </a:solidFill>
              <a:latin typeface="Verdana" pitchFamily="-108" charset="0"/>
              <a:ea typeface="Verdana" pitchFamily="-108" charset="0"/>
              <a:cs typeface="Verdana" pitchFamily="-108" charset="0"/>
              <a:sym typeface="Verdana" pitchFamily="-108" charset="0"/>
            </a:endParaRPr>
          </a:p>
        </p:txBody>
      </p:sp>
      <p:sp>
        <p:nvSpPr>
          <p:cNvPr id="15382" name="Rectangle 98"/>
          <p:cNvSpPr>
            <a:spLocks/>
          </p:cNvSpPr>
          <p:nvPr/>
        </p:nvSpPr>
        <p:spPr bwMode="auto">
          <a:xfrm>
            <a:off x="640081" y="36327503"/>
            <a:ext cx="12085320" cy="1600200"/>
          </a:xfrm>
          <a:prstGeom prst="rect">
            <a:avLst/>
          </a:prstGeom>
          <a:solidFill>
            <a:srgbClr val="84DDFD"/>
          </a:solidFill>
          <a:ln w="12700">
            <a:noFill/>
            <a:miter lim="800000"/>
            <a:headEnd/>
            <a:tailEnd/>
          </a:ln>
        </p:spPr>
        <p:txBody>
          <a:bodyPr lIns="0" tIns="0" rIns="0" bIns="0">
            <a:prstTxWarp prst="textNoShape">
              <a:avLst/>
            </a:prstTxWarp>
          </a:bodyPr>
          <a:lstStyle/>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dirty="0" smtClean="0">
                <a:solidFill>
                  <a:schemeClr val="tx1"/>
                </a:solidFill>
                <a:latin typeface="Verdana" pitchFamily="-108" charset="0"/>
                <a:ea typeface="Verdana" pitchFamily="-108" charset="0"/>
                <a:cs typeface="Verdana" pitchFamily="-108" charset="0"/>
                <a:sym typeface="Verdana" pitchFamily="-108" charset="0"/>
              </a:rPr>
              <a:t>For more information:</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dirty="0" smtClean="0">
                <a:solidFill>
                  <a:schemeClr val="tx1"/>
                </a:solidFill>
                <a:latin typeface="Verdana" pitchFamily="-108" charset="0"/>
                <a:ea typeface="Verdana" pitchFamily="-108" charset="0"/>
                <a:cs typeface="Verdana" pitchFamily="-108" charset="0"/>
                <a:sym typeface="Verdana" pitchFamily="-108" charset="0"/>
              </a:rPr>
              <a:t>TWC </a:t>
            </a:r>
            <a:r>
              <a:rPr lang="en-US" dirty="0">
                <a:solidFill>
                  <a:schemeClr val="tx1"/>
                </a:solidFill>
                <a:latin typeface="Verdana" pitchFamily="-108" charset="0"/>
                <a:ea typeface="Verdana" pitchFamily="-108" charset="0"/>
                <a:cs typeface="Verdana" pitchFamily="-108" charset="0"/>
                <a:sym typeface="Verdana" pitchFamily="-108" charset="0"/>
              </a:rPr>
              <a:t>SSIII Page: http://tw.rpi.edu/web/project/</a:t>
            </a:r>
            <a:r>
              <a:rPr lang="en-US" dirty="0" smtClean="0">
                <a:solidFill>
                  <a:schemeClr val="tx1"/>
                </a:solidFill>
                <a:latin typeface="Verdana" pitchFamily="-108" charset="0"/>
                <a:ea typeface="Verdana" pitchFamily="-108" charset="0"/>
                <a:cs typeface="Verdana" pitchFamily="-108" charset="0"/>
                <a:sym typeface="Verdana" pitchFamily="-108" charset="0"/>
              </a:rPr>
              <a:t>SSIII</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dirty="0" smtClean="0">
                <a:solidFill>
                  <a:schemeClr val="tx1"/>
                </a:solidFill>
                <a:latin typeface="Verdana" pitchFamily="-108" charset="0"/>
                <a:ea typeface="Verdana" pitchFamily="-108" charset="0"/>
                <a:cs typeface="Verdana" pitchFamily="-108" charset="0"/>
                <a:sym typeface="Verdana" pitchFamily="-108" charset="0"/>
              </a:rPr>
              <a:t>NSIDC </a:t>
            </a:r>
            <a:r>
              <a:rPr lang="en-US" dirty="0">
                <a:solidFill>
                  <a:schemeClr val="tx1"/>
                </a:solidFill>
                <a:latin typeface="Verdana" pitchFamily="-108" charset="0"/>
                <a:ea typeface="Verdana" pitchFamily="-108" charset="0"/>
                <a:cs typeface="Verdana" pitchFamily="-108" charset="0"/>
                <a:sym typeface="Verdana" pitchFamily="-108" charset="0"/>
              </a:rPr>
              <a:t>SSII Page: http://nsidc.org/</a:t>
            </a:r>
            <a:r>
              <a:rPr lang="en-US" dirty="0" err="1" smtClean="0">
                <a:solidFill>
                  <a:schemeClr val="tx1"/>
                </a:solidFill>
                <a:latin typeface="Verdana" pitchFamily="-108" charset="0"/>
                <a:ea typeface="Verdana" pitchFamily="-108" charset="0"/>
                <a:cs typeface="Verdana" pitchFamily="-108" charset="0"/>
                <a:sym typeface="Verdana" pitchFamily="-108" charset="0"/>
              </a:rPr>
              <a:t>ssiii</a:t>
            </a:r>
            <a:r>
              <a:rPr lang="en-US" dirty="0" smtClean="0">
                <a:solidFill>
                  <a:schemeClr val="tx1"/>
                </a:solidFill>
                <a:latin typeface="Verdana" pitchFamily="-108" charset="0"/>
                <a:ea typeface="Verdana" pitchFamily="-108" charset="0"/>
                <a:cs typeface="Verdana" pitchFamily="-108" charset="0"/>
                <a:sym typeface="Verdana" pitchFamily="-108" charset="0"/>
              </a:rPr>
              <a:t> </a:t>
            </a:r>
            <a:endParaRPr lang="en-US" dirty="0">
              <a:solidFill>
                <a:schemeClr val="tx1"/>
              </a:solidFill>
              <a:latin typeface="Verdana" pitchFamily="-108" charset="0"/>
              <a:ea typeface="Verdana" pitchFamily="-108" charset="0"/>
              <a:cs typeface="Verdana" pitchFamily="-108" charset="0"/>
              <a:sym typeface="Verdana" pitchFamily="-108" charset="0"/>
            </a:endParaRPr>
          </a:p>
        </p:txBody>
      </p:sp>
      <p:grpSp>
        <p:nvGrpSpPr>
          <p:cNvPr id="15384" name="Group 77"/>
          <p:cNvGrpSpPr>
            <a:grpSpLocks/>
          </p:cNvGrpSpPr>
          <p:nvPr/>
        </p:nvGrpSpPr>
        <p:grpSpPr bwMode="auto">
          <a:xfrm>
            <a:off x="640081" y="31165795"/>
            <a:ext cx="12085319" cy="1371605"/>
            <a:chOff x="838200" y="31318200"/>
            <a:chExt cx="14020800" cy="1475378"/>
          </a:xfrm>
          <a:solidFill>
            <a:srgbClr val="84DDFD"/>
          </a:solidFill>
        </p:grpSpPr>
        <p:sp>
          <p:nvSpPr>
            <p:cNvPr id="15386" name="Rectangle 98"/>
            <p:cNvSpPr>
              <a:spLocks/>
            </p:cNvSpPr>
            <p:nvPr/>
          </p:nvSpPr>
          <p:spPr bwMode="auto">
            <a:xfrm>
              <a:off x="838200" y="31318200"/>
              <a:ext cx="14020800" cy="1475378"/>
            </a:xfrm>
            <a:prstGeom prst="rect">
              <a:avLst/>
            </a:prstGeom>
            <a:grpFill/>
            <a:ln w="12700">
              <a:noFill/>
              <a:miter lim="800000"/>
              <a:headEnd/>
              <a:tailEnd/>
            </a:ln>
          </p:spPr>
          <p:txBody>
            <a:bodyPr lIns="0" tIns="0" rIns="0" bIns="0">
              <a:prstTxWarp prst="textNoShape">
                <a:avLst/>
              </a:prstTxWarp>
            </a:bodyPr>
            <a:lstStyle/>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sz="2900" b="1" dirty="0">
                  <a:solidFill>
                    <a:schemeClr val="tx1"/>
                  </a:solidFill>
                  <a:latin typeface="Verdana" pitchFamily="-108" charset="0"/>
                  <a:ea typeface="Verdana" pitchFamily="-108" charset="0"/>
                  <a:cs typeface="Verdana" pitchFamily="-108" charset="0"/>
                  <a:sym typeface="Verdana" pitchFamily="-108" charset="0"/>
                </a:rPr>
                <a:t>Sponsors:</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endParaRPr lang="en-US" sz="1400" b="1" dirty="0">
                <a:solidFill>
                  <a:schemeClr val="tx1"/>
                </a:solidFill>
                <a:latin typeface="Verdana" pitchFamily="-108" charset="0"/>
                <a:ea typeface="Verdana" pitchFamily="-108" charset="0"/>
                <a:cs typeface="Verdana" pitchFamily="-108" charset="0"/>
                <a:sym typeface="Verdana" pitchFamily="-108" charset="0"/>
              </a:endParaRP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dirty="0"/>
                <a:t> </a:t>
              </a:r>
              <a:r>
                <a:rPr lang="en-US" dirty="0">
                  <a:latin typeface="Verdana" pitchFamily="-108" charset="0"/>
                  <a:ea typeface="Verdana" pitchFamily="-108" charset="0"/>
                  <a:cs typeface="Verdana" pitchFamily="-108" charset="0"/>
                </a:rPr>
                <a:t>National Science Foundation </a:t>
              </a:r>
              <a:endParaRPr lang="en-US" b="1" dirty="0">
                <a:solidFill>
                  <a:schemeClr val="tx1"/>
                </a:solidFill>
                <a:latin typeface="Verdana" pitchFamily="-108" charset="0"/>
                <a:ea typeface="Verdana" pitchFamily="-108" charset="0"/>
                <a:cs typeface="Verdana" pitchFamily="-108" charset="0"/>
                <a:sym typeface="Verdana" pitchFamily="-108" charset="0"/>
              </a:endParaRPr>
            </a:p>
          </p:txBody>
        </p:sp>
        <p:pic>
          <p:nvPicPr>
            <p:cNvPr id="15387" name="Picture 75" descr="nsf1sm.gif"/>
            <p:cNvPicPr>
              <a:picLocks noChangeAspect="1"/>
            </p:cNvPicPr>
            <p:nvPr/>
          </p:nvPicPr>
          <p:blipFill>
            <a:blip r:embed="rId6"/>
            <a:srcRect/>
            <a:stretch>
              <a:fillRect/>
            </a:stretch>
          </p:blipFill>
          <p:spPr bwMode="auto">
            <a:xfrm>
              <a:off x="5850818" y="31470600"/>
              <a:ext cx="1425576" cy="1249209"/>
            </a:xfrm>
            <a:prstGeom prst="rect">
              <a:avLst/>
            </a:prstGeom>
            <a:grpFill/>
            <a:ln w="9525">
              <a:noFill/>
              <a:miter lim="800000"/>
              <a:headEnd/>
              <a:tailEnd/>
            </a:ln>
          </p:spPr>
        </p:pic>
        <p:pic>
          <p:nvPicPr>
            <p:cNvPr id="15388" name="Picture 77" descr="twlogo.png"/>
            <p:cNvPicPr>
              <a:picLocks noChangeAspect="1"/>
            </p:cNvPicPr>
            <p:nvPr/>
          </p:nvPicPr>
          <p:blipFill>
            <a:blip r:embed="rId5"/>
            <a:srcRect/>
            <a:stretch>
              <a:fillRect/>
            </a:stretch>
          </p:blipFill>
          <p:spPr bwMode="auto">
            <a:xfrm>
              <a:off x="7424827" y="31389319"/>
              <a:ext cx="2571978" cy="1285988"/>
            </a:xfrm>
            <a:prstGeom prst="rect">
              <a:avLst/>
            </a:prstGeom>
            <a:grpFill/>
            <a:ln w="9525">
              <a:noFill/>
              <a:miter lim="800000"/>
              <a:headEnd/>
              <a:tailEnd/>
            </a:ln>
          </p:spPr>
        </p:pic>
      </p:grpSp>
      <p:pic>
        <p:nvPicPr>
          <p:cNvPr id="18" name="Picture 17" descr="RPI_red_header.png"/>
          <p:cNvPicPr>
            <a:picLocks noChangeAspect="1"/>
          </p:cNvPicPr>
          <p:nvPr/>
        </p:nvPicPr>
        <p:blipFill>
          <a:blip r:embed="rId7"/>
          <a:stretch>
            <a:fillRect/>
          </a:stretch>
        </p:blipFill>
        <p:spPr>
          <a:xfrm>
            <a:off x="8534400" y="1143000"/>
            <a:ext cx="4064000" cy="762000"/>
          </a:xfrm>
          <a:prstGeom prst="rect">
            <a:avLst/>
          </a:prstGeom>
        </p:spPr>
      </p:pic>
      <p:sp>
        <p:nvSpPr>
          <p:cNvPr id="15" name="文本框 5"/>
          <p:cNvSpPr txBox="1"/>
          <p:nvPr/>
        </p:nvSpPr>
        <p:spPr>
          <a:xfrm>
            <a:off x="685800" y="10769024"/>
            <a:ext cx="11963400" cy="584776"/>
          </a:xfrm>
          <a:prstGeom prst="rect">
            <a:avLst/>
          </a:prstGeom>
          <a:solidFill>
            <a:srgbClr val="84DDFD"/>
          </a:solidFill>
        </p:spPr>
        <p:txBody>
          <a:bodyPr wrap="square" rtlCol="0">
            <a:spAutoFit/>
          </a:bodyPr>
          <a:lstStyle/>
          <a:p>
            <a:pPr algn="ctr"/>
            <a:r>
              <a:rPr lang="en-US" altLang="zh-CN" sz="3200" b="1" dirty="0" smtClean="0"/>
              <a:t>ABSTRACT</a:t>
            </a:r>
            <a:endParaRPr kumimoji="1" lang="zh-CN" altLang="en-US" sz="3200" dirty="0"/>
          </a:p>
        </p:txBody>
      </p:sp>
      <p:sp>
        <p:nvSpPr>
          <p:cNvPr id="16" name="文本框 1"/>
          <p:cNvSpPr txBox="1"/>
          <p:nvPr/>
        </p:nvSpPr>
        <p:spPr>
          <a:xfrm>
            <a:off x="762000" y="11353800"/>
            <a:ext cx="11811000" cy="7194788"/>
          </a:xfrm>
          <a:prstGeom prst="rect">
            <a:avLst/>
          </a:prstGeom>
          <a:noFill/>
        </p:spPr>
        <p:txBody>
          <a:bodyPr wrap="square" rtlCol="0">
            <a:spAutoFit/>
          </a:bodyPr>
          <a:lstStyle/>
          <a:p>
            <a:pPr algn="just">
              <a:lnSpc>
                <a:spcPct val="110000"/>
              </a:lnSpc>
            </a:pPr>
            <a:r>
              <a:rPr kumimoji="1" lang="en-US" altLang="zh-CN" sz="2800" dirty="0"/>
              <a:t>Sea Ice is a fundamental component of the Earth system that is undergoing rapid change. Yet sea ice data are described in myriad different, even unique, formats and representations. We show how the Sea Ice Grid (SIGRID) 3 data format and other representations of sea ice concentrations, age, and thickness based on the World Meteorological Organization (WMO) “egg code” can be easily mapped into multidimensional data. The data can then be readily projected onto commonly available geographic mapping tools in a multidimensional analysis environment. Our analysis environment, </a:t>
            </a:r>
            <a:r>
              <a:rPr kumimoji="1" lang="en-US" altLang="zh-CN" sz="2800" dirty="0" err="1"/>
              <a:t>qb.js</a:t>
            </a:r>
            <a:r>
              <a:rPr kumimoji="1" lang="en-US" altLang="zh-CN" sz="2800" dirty="0"/>
              <a:t>, uses Semantic Web standards and Semantic Data Dictionaries, a mixture of multiple ontologies, to provide a data exploration and visualization environment. Geographic and temporal extent are expressed as dimensions of sea ice, while concentrations, age, and thickness as measures of the ice. These dimensions and measures are rendered into a Resource Description Framework (RDF) graph that is described using a Semantic Data Dictionary. This tool will allow users to easily see and understand changes in sea ice extent over many years.</a:t>
            </a:r>
            <a:endParaRPr kumimoji="1" lang="zh-CN" altLang="en-US" sz="2800" dirty="0"/>
          </a:p>
        </p:txBody>
      </p:sp>
      <p:sp>
        <p:nvSpPr>
          <p:cNvPr id="17" name="文本框 5"/>
          <p:cNvSpPr txBox="1"/>
          <p:nvPr/>
        </p:nvSpPr>
        <p:spPr>
          <a:xfrm>
            <a:off x="685800" y="22732424"/>
            <a:ext cx="11963400" cy="584776"/>
          </a:xfrm>
          <a:prstGeom prst="rect">
            <a:avLst/>
          </a:prstGeom>
          <a:solidFill>
            <a:srgbClr val="84DDFD"/>
          </a:solidFill>
        </p:spPr>
        <p:txBody>
          <a:bodyPr wrap="square" rtlCol="0">
            <a:spAutoFit/>
          </a:bodyPr>
          <a:lstStyle/>
          <a:p>
            <a:pPr algn="ctr"/>
            <a:r>
              <a:rPr lang="en-US" altLang="zh-CN" sz="3200" b="1" dirty="0" smtClean="0"/>
              <a:t>SIGRID3 to Egg Code and WMO Semantics</a:t>
            </a:r>
            <a:endParaRPr kumimoji="1" lang="zh-CN" altLang="en-US" sz="3200" dirty="0"/>
          </a:p>
        </p:txBody>
      </p:sp>
      <p:sp>
        <p:nvSpPr>
          <p:cNvPr id="19" name="文本框 5"/>
          <p:cNvSpPr txBox="1"/>
          <p:nvPr/>
        </p:nvSpPr>
        <p:spPr>
          <a:xfrm>
            <a:off x="13030200" y="685800"/>
            <a:ext cx="24765000" cy="584776"/>
          </a:xfrm>
          <a:prstGeom prst="rect">
            <a:avLst/>
          </a:prstGeom>
          <a:solidFill>
            <a:srgbClr val="84DDFD"/>
          </a:solidFill>
        </p:spPr>
        <p:txBody>
          <a:bodyPr wrap="square" rtlCol="0">
            <a:spAutoFit/>
          </a:bodyPr>
          <a:lstStyle/>
          <a:p>
            <a:pPr algn="ctr"/>
            <a:r>
              <a:rPr lang="en-US" altLang="zh-CN" sz="3200" b="1" dirty="0" smtClean="0"/>
              <a:t>Northern Hemisphere Sea Ice Extent and Concentration (Feb. 17, 2003)</a:t>
            </a:r>
            <a:endParaRPr kumimoji="1" lang="zh-CN" altLang="en-US" sz="3200" dirty="0"/>
          </a:p>
        </p:txBody>
      </p:sp>
      <p:sp>
        <p:nvSpPr>
          <p:cNvPr id="21" name="文本框 5"/>
          <p:cNvSpPr txBox="1"/>
          <p:nvPr/>
        </p:nvSpPr>
        <p:spPr>
          <a:xfrm>
            <a:off x="13030200" y="31165800"/>
            <a:ext cx="24765000" cy="584776"/>
          </a:xfrm>
          <a:prstGeom prst="rect">
            <a:avLst/>
          </a:prstGeom>
          <a:solidFill>
            <a:srgbClr val="84DDFD"/>
          </a:solidFill>
        </p:spPr>
        <p:txBody>
          <a:bodyPr wrap="square" rtlCol="0">
            <a:spAutoFit/>
          </a:bodyPr>
          <a:lstStyle/>
          <a:p>
            <a:pPr algn="ctr"/>
            <a:r>
              <a:rPr lang="en-US" altLang="zh-CN" sz="3200" b="1" dirty="0" smtClean="0"/>
              <a:t>Next </a:t>
            </a:r>
            <a:r>
              <a:rPr lang="en-US" altLang="zh-CN" sz="3200" b="1" dirty="0" smtClean="0"/>
              <a:t>Steps</a:t>
            </a:r>
            <a:endParaRPr kumimoji="1" lang="zh-CN" altLang="en-US" sz="3200" dirty="0"/>
          </a:p>
        </p:txBody>
      </p:sp>
      <p:sp>
        <p:nvSpPr>
          <p:cNvPr id="40" name="TextBox 39"/>
          <p:cNvSpPr txBox="1"/>
          <p:nvPr/>
        </p:nvSpPr>
        <p:spPr>
          <a:xfrm>
            <a:off x="13716000" y="25984200"/>
            <a:ext cx="23545800" cy="5029200"/>
          </a:xfrm>
          <a:prstGeom prst="rect">
            <a:avLst/>
          </a:prstGeom>
          <a:noFill/>
        </p:spPr>
        <p:txBody>
          <a:bodyPr wrap="square" numCol="2" rtlCol="0">
            <a:noAutofit/>
          </a:bodyPr>
          <a:lstStyle/>
          <a:p>
            <a:pPr marL="457200" indent="-457200">
              <a:lnSpc>
                <a:spcPct val="140000"/>
              </a:lnSpc>
              <a:buFont typeface="Wingdings" charset="2"/>
              <a:buChar char="²"/>
            </a:pPr>
            <a:r>
              <a:rPr lang="en-US" sz="3200" dirty="0" smtClean="0">
                <a:latin typeface="Arial Rounded MT Bold"/>
                <a:cs typeface="Arial Rounded MT Bold"/>
              </a:rPr>
              <a:t>Rendered using d3.js in Google Chrome</a:t>
            </a:r>
          </a:p>
          <a:p>
            <a:pPr marL="457200" indent="-457200">
              <a:lnSpc>
                <a:spcPct val="140000"/>
              </a:lnSpc>
              <a:buFont typeface="Wingdings" charset="2"/>
              <a:buChar char="²"/>
            </a:pPr>
            <a:r>
              <a:rPr lang="en-US" sz="3200" dirty="0" smtClean="0">
                <a:latin typeface="Arial Rounded MT Bold"/>
                <a:cs typeface="Arial Rounded MT Bold"/>
              </a:rPr>
              <a:t>Backed by simplified national borders/coasts</a:t>
            </a:r>
          </a:p>
          <a:p>
            <a:pPr marL="457200" indent="-457200">
              <a:lnSpc>
                <a:spcPct val="140000"/>
              </a:lnSpc>
              <a:buFont typeface="Wingdings" charset="2"/>
              <a:buChar char="²"/>
            </a:pPr>
            <a:r>
              <a:rPr lang="en-US" sz="3200" dirty="0" smtClean="0">
                <a:latin typeface="Arial Rounded MT Bold"/>
                <a:cs typeface="Arial Rounded MT Bold"/>
              </a:rPr>
              <a:t>Data retrieved from </a:t>
            </a:r>
            <a:r>
              <a:rPr lang="en-US" sz="3200" dirty="0" err="1" smtClean="0">
                <a:latin typeface="Arial Rounded MT Bold"/>
                <a:cs typeface="Arial Rounded MT Bold"/>
              </a:rPr>
              <a:t>fuseki</a:t>
            </a:r>
            <a:r>
              <a:rPr lang="en-US" sz="3200" dirty="0" smtClean="0">
                <a:latin typeface="Arial Rounded MT Bold"/>
                <a:cs typeface="Arial Rounded MT Bold"/>
              </a:rPr>
              <a:t> SPARQL endpoint</a:t>
            </a:r>
          </a:p>
          <a:p>
            <a:pPr marL="457200" indent="-457200">
              <a:lnSpc>
                <a:spcPct val="140000"/>
              </a:lnSpc>
              <a:buFont typeface="Wingdings" charset="2"/>
              <a:buChar char="²"/>
            </a:pPr>
            <a:r>
              <a:rPr lang="en-US" sz="3200" dirty="0" smtClean="0">
                <a:latin typeface="Arial Rounded MT Bold"/>
                <a:cs typeface="Arial Rounded MT Bold"/>
              </a:rPr>
              <a:t>Uses GML shapes embedded in </a:t>
            </a:r>
            <a:r>
              <a:rPr lang="en-US" sz="3200" dirty="0" err="1" smtClean="0">
                <a:latin typeface="Arial Rounded MT Bold"/>
                <a:cs typeface="Arial Rounded MT Bold"/>
              </a:rPr>
              <a:t>GeoSPARQL</a:t>
            </a:r>
            <a:r>
              <a:rPr lang="en-US" sz="3200" dirty="0">
                <a:latin typeface="Arial Rounded MT Bold"/>
                <a:cs typeface="Arial Rounded MT Bold"/>
              </a:rPr>
              <a:t> </a:t>
            </a:r>
            <a:r>
              <a:rPr lang="en-US" sz="3200" dirty="0" smtClean="0">
                <a:latin typeface="Arial Rounded MT Bold"/>
                <a:cs typeface="Arial Rounded MT Bold"/>
              </a:rPr>
              <a:t>Geometry objects</a:t>
            </a:r>
          </a:p>
          <a:p>
            <a:pPr marL="457200" indent="-457200">
              <a:lnSpc>
                <a:spcPct val="140000"/>
              </a:lnSpc>
              <a:buFont typeface="Wingdings" charset="2"/>
              <a:buChar char="²"/>
            </a:pPr>
            <a:r>
              <a:rPr lang="en-US" sz="3200" dirty="0" smtClean="0">
                <a:latin typeface="Arial Rounded MT Bold"/>
                <a:cs typeface="Arial Rounded MT Bold"/>
              </a:rPr>
              <a:t>Converted from SIGRID 3 SHP data files</a:t>
            </a:r>
          </a:p>
          <a:p>
            <a:pPr>
              <a:lnSpc>
                <a:spcPct val="140000"/>
              </a:lnSpc>
            </a:pPr>
            <a:endParaRPr lang="en-US" sz="3200" dirty="0" smtClean="0">
              <a:latin typeface="Arial Rounded MT Bold"/>
              <a:cs typeface="Arial Rounded MT Bold"/>
            </a:endParaRPr>
          </a:p>
          <a:p>
            <a:pPr marL="457200" indent="-457200">
              <a:lnSpc>
                <a:spcPct val="140000"/>
              </a:lnSpc>
              <a:buFont typeface="Wingdings" charset="2"/>
              <a:buChar char="²"/>
            </a:pPr>
            <a:r>
              <a:rPr lang="en-US" sz="3200" dirty="0" smtClean="0">
                <a:latin typeface="Arial Rounded MT Bold"/>
                <a:cs typeface="Arial Rounded MT Bold"/>
              </a:rPr>
              <a:t>Available measures for display:</a:t>
            </a:r>
          </a:p>
          <a:p>
            <a:pPr marL="882424" lvl="1" indent="-457200">
              <a:lnSpc>
                <a:spcPct val="140000"/>
              </a:lnSpc>
              <a:buFont typeface="Wingdings" charset="2"/>
              <a:buChar char="²"/>
            </a:pPr>
            <a:r>
              <a:rPr lang="en-US" sz="3200" dirty="0" smtClean="0">
                <a:latin typeface="Arial Rounded MT Bold"/>
                <a:cs typeface="Arial Rounded MT Bold"/>
              </a:rPr>
              <a:t>Sea Ice Concentration (shown)</a:t>
            </a:r>
          </a:p>
          <a:p>
            <a:pPr marL="882424" lvl="1" indent="-457200">
              <a:lnSpc>
                <a:spcPct val="140000"/>
              </a:lnSpc>
              <a:buFont typeface="Wingdings" charset="2"/>
              <a:buChar char="²"/>
            </a:pPr>
            <a:r>
              <a:rPr lang="en-US" sz="3200" dirty="0" smtClean="0">
                <a:latin typeface="Arial Rounded MT Bold"/>
                <a:cs typeface="Arial Rounded MT Bold"/>
              </a:rPr>
              <a:t>Sea Ice Development (age)</a:t>
            </a:r>
          </a:p>
          <a:p>
            <a:pPr marL="882424" lvl="1" indent="-457200">
              <a:lnSpc>
                <a:spcPct val="140000"/>
              </a:lnSpc>
              <a:buFont typeface="Wingdings" charset="2"/>
              <a:buChar char="²"/>
            </a:pPr>
            <a:r>
              <a:rPr lang="en-US" sz="3200" dirty="0" smtClean="0">
                <a:latin typeface="Arial Rounded MT Bold"/>
                <a:cs typeface="Arial Rounded MT Bold"/>
              </a:rPr>
              <a:t>Sea Ice Form</a:t>
            </a:r>
          </a:p>
          <a:p>
            <a:pPr marL="457200" indent="-457200">
              <a:lnSpc>
                <a:spcPct val="140000"/>
              </a:lnSpc>
              <a:buFont typeface="Wingdings" charset="2"/>
              <a:buChar char="²"/>
            </a:pPr>
            <a:r>
              <a:rPr lang="en-US" sz="3200" dirty="0" smtClean="0">
                <a:latin typeface="Arial Rounded MT Bold"/>
                <a:cs typeface="Arial Rounded MT Bold"/>
              </a:rPr>
              <a:t>Available display modalities:</a:t>
            </a:r>
          </a:p>
          <a:p>
            <a:pPr marL="882424" lvl="1" indent="-457200">
              <a:lnSpc>
                <a:spcPct val="140000"/>
              </a:lnSpc>
              <a:buFont typeface="Wingdings" charset="2"/>
              <a:buChar char="²"/>
            </a:pPr>
            <a:r>
              <a:rPr lang="en-US" sz="3200" dirty="0" smtClean="0">
                <a:latin typeface="Arial Rounded MT Bold"/>
                <a:cs typeface="Arial Rounded MT Bold"/>
              </a:rPr>
              <a:t>Color/gradient fill and opacity</a:t>
            </a:r>
          </a:p>
          <a:p>
            <a:pPr marL="882424" lvl="1" indent="-457200">
              <a:lnSpc>
                <a:spcPct val="140000"/>
              </a:lnSpc>
              <a:buFont typeface="Wingdings" charset="2"/>
              <a:buChar char="²"/>
            </a:pPr>
            <a:r>
              <a:rPr lang="en-US" sz="3200" dirty="0" smtClean="0">
                <a:latin typeface="Arial Rounded MT Bold"/>
                <a:cs typeface="Arial Rounded MT Bold"/>
              </a:rPr>
              <a:t>Multiple datasets can be joined for change over time</a:t>
            </a:r>
            <a:endParaRPr lang="en-US" sz="3200" dirty="0">
              <a:latin typeface="Arial Rounded MT Bold"/>
              <a:cs typeface="Arial Rounded MT Bold"/>
            </a:endParaRPr>
          </a:p>
        </p:txBody>
      </p:sp>
      <p:grpSp>
        <p:nvGrpSpPr>
          <p:cNvPr id="30" name="Group 29"/>
          <p:cNvGrpSpPr/>
          <p:nvPr/>
        </p:nvGrpSpPr>
        <p:grpSpPr>
          <a:xfrm>
            <a:off x="32461200" y="31851600"/>
            <a:ext cx="5074261" cy="6071176"/>
            <a:chOff x="32461200" y="31775400"/>
            <a:chExt cx="5074261" cy="6071176"/>
          </a:xfrm>
        </p:grpSpPr>
        <p:grpSp>
          <p:nvGrpSpPr>
            <p:cNvPr id="48" name="Group 47"/>
            <p:cNvGrpSpPr/>
            <p:nvPr/>
          </p:nvGrpSpPr>
          <p:grpSpPr>
            <a:xfrm>
              <a:off x="32766000" y="32689800"/>
              <a:ext cx="4724400" cy="5156776"/>
              <a:chOff x="32232600" y="28422600"/>
              <a:chExt cx="4724400" cy="5156776"/>
            </a:xfrm>
          </p:grpSpPr>
          <p:pic>
            <p:nvPicPr>
              <p:cNvPr id="49" name="Picture 4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385000" y="28422600"/>
                <a:ext cx="4445000" cy="4445000"/>
              </a:xfrm>
              <a:prstGeom prst="rect">
                <a:avLst/>
              </a:prstGeom>
            </p:spPr>
          </p:pic>
          <p:sp>
            <p:nvSpPr>
              <p:cNvPr id="50" name="TextBox 49"/>
              <p:cNvSpPr txBox="1"/>
              <p:nvPr/>
            </p:nvSpPr>
            <p:spPr>
              <a:xfrm>
                <a:off x="32232600" y="32994600"/>
                <a:ext cx="4724400" cy="584776"/>
              </a:xfrm>
              <a:prstGeom prst="rect">
                <a:avLst/>
              </a:prstGeom>
              <a:noFill/>
            </p:spPr>
            <p:txBody>
              <a:bodyPr wrap="square" rtlCol="0">
                <a:spAutoFit/>
              </a:bodyPr>
              <a:lstStyle/>
              <a:p>
                <a:pPr algn="ctr"/>
                <a:r>
                  <a:rPr lang="en-US" sz="3200" dirty="0" smtClean="0">
                    <a:latin typeface="Helvetica"/>
                    <a:cs typeface="Helvetica"/>
                    <a:hlinkClick r:id="rId9"/>
                  </a:rPr>
                  <a:t>http</a:t>
                </a:r>
                <a:r>
                  <a:rPr lang="en-US" sz="3200" dirty="0">
                    <a:latin typeface="Helvetica"/>
                    <a:cs typeface="Helvetica"/>
                    <a:hlinkClick r:id="rId9"/>
                  </a:rPr>
                  <a:t>://bit.ly/</a:t>
                </a:r>
                <a:r>
                  <a:rPr lang="en-US" sz="3200" dirty="0" smtClean="0">
                    <a:latin typeface="Helvetica"/>
                    <a:cs typeface="Helvetica"/>
                    <a:hlinkClick r:id="rId9"/>
                  </a:rPr>
                  <a:t>TDweMl</a:t>
                </a:r>
                <a:endParaRPr lang="en-US" sz="3200" dirty="0" smtClean="0">
                  <a:latin typeface="Helvetica"/>
                  <a:cs typeface="Helvetica"/>
                </a:endParaRPr>
              </a:p>
            </p:txBody>
          </p:sp>
        </p:grpSp>
        <p:sp>
          <p:nvSpPr>
            <p:cNvPr id="51" name="Rectangle 50"/>
            <p:cNvSpPr/>
            <p:nvPr/>
          </p:nvSpPr>
          <p:spPr>
            <a:xfrm>
              <a:off x="32461200" y="31775400"/>
              <a:ext cx="5074261" cy="830997"/>
            </a:xfrm>
            <a:prstGeom prst="rect">
              <a:avLst/>
            </a:prstGeom>
            <a:noFill/>
          </p:spPr>
          <p:txBody>
            <a:bodyPr wrap="square" lIns="91440" tIns="45720" rIns="91440" bIns="45720">
              <a:spAutoFit/>
            </a:bodyPr>
            <a:lstStyle/>
            <a:p>
              <a:pPr algn="ctr"/>
              <a:r>
                <a:rPr lang="en-US" sz="4800" b="1" cap="none" spc="0" dirty="0" smtClean="0">
                  <a:ln w="12700">
                    <a:solidFill>
                      <a:schemeClr val="tx2">
                        <a:satMod val="155000"/>
                      </a:schemeClr>
                    </a:solidFill>
                    <a:prstDash val="solid"/>
                  </a:ln>
                  <a:solidFill>
                    <a:schemeClr val="tx1"/>
                  </a:solidFill>
                  <a:effectLst>
                    <a:outerShdw blurRad="41275" dist="20320" dir="1800000" algn="tl" rotWithShape="0">
                      <a:srgbClr val="000000">
                        <a:alpha val="40000"/>
                      </a:srgbClr>
                    </a:outerShdw>
                  </a:effectLst>
                </a:rPr>
                <a:t>Get the poster at</a:t>
              </a:r>
              <a:endParaRPr lang="en-US" sz="4800" b="1" cap="none" spc="0" dirty="0">
                <a:ln w="12700">
                  <a:solidFill>
                    <a:schemeClr val="tx2">
                      <a:satMod val="155000"/>
                    </a:schemeClr>
                  </a:solidFill>
                  <a:prstDash val="solid"/>
                </a:ln>
                <a:solidFill>
                  <a:schemeClr val="tx1"/>
                </a:solidFill>
                <a:effectLst>
                  <a:outerShdw blurRad="41275" dist="20320" dir="1800000" algn="tl" rotWithShape="0">
                    <a:srgbClr val="000000">
                      <a:alpha val="40000"/>
                    </a:srgbClr>
                  </a:outerShdw>
                </a:effectLst>
              </a:endParaRPr>
            </a:p>
          </p:txBody>
        </p:sp>
      </p:grpSp>
      <p:pic>
        <p:nvPicPr>
          <p:cNvPr id="4" name="Picture 3" descr="example.eps"/>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3030200" y="1371600"/>
            <a:ext cx="24774770" cy="24155400"/>
          </a:xfrm>
          <a:prstGeom prst="rect">
            <a:avLst/>
          </a:prstGeom>
        </p:spPr>
      </p:pic>
      <p:pic>
        <p:nvPicPr>
          <p:cNvPr id="7" name="Picture 6" descr="sigrid3.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85800" y="23774400"/>
            <a:ext cx="6699903" cy="3733800"/>
          </a:xfrm>
          <a:prstGeom prst="rect">
            <a:avLst/>
          </a:prstGeom>
        </p:spPr>
      </p:pic>
      <p:pic>
        <p:nvPicPr>
          <p:cNvPr id="8" name="Picture 7" descr="seaice.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876800" y="26670000"/>
            <a:ext cx="7348859" cy="4159250"/>
          </a:xfrm>
          <a:prstGeom prst="rect">
            <a:avLst/>
          </a:prstGeom>
        </p:spPr>
      </p:pic>
      <p:cxnSp>
        <p:nvCxnSpPr>
          <p:cNvPr id="22" name="Curved Connector 21"/>
          <p:cNvCxnSpPr>
            <a:endCxn id="8" idx="0"/>
          </p:cNvCxnSpPr>
          <p:nvPr/>
        </p:nvCxnSpPr>
        <p:spPr bwMode="auto">
          <a:xfrm>
            <a:off x="5029200" y="25450800"/>
            <a:ext cx="3522030" cy="1219200"/>
          </a:xfrm>
          <a:prstGeom prst="curvedConnector2">
            <a:avLst/>
          </a:prstGeom>
          <a:solidFill>
            <a:srgbClr val="BBE0E3"/>
          </a:solidFill>
          <a:ln w="63500" cap="flat" cmpd="sng" algn="ctr">
            <a:solidFill>
              <a:srgbClr val="000090"/>
            </a:solidFill>
            <a:prstDash val="solid"/>
            <a:round/>
            <a:headEnd type="none" w="med" len="med"/>
            <a:tailEnd type="arrow"/>
          </a:ln>
          <a:effectLst/>
        </p:spPr>
      </p:cxnSp>
      <p:sp>
        <p:nvSpPr>
          <p:cNvPr id="37" name="TextBox 36"/>
          <p:cNvSpPr txBox="1"/>
          <p:nvPr/>
        </p:nvSpPr>
        <p:spPr>
          <a:xfrm>
            <a:off x="7696200" y="24993600"/>
            <a:ext cx="3352800" cy="830997"/>
          </a:xfrm>
          <a:prstGeom prst="rect">
            <a:avLst/>
          </a:prstGeom>
          <a:noFill/>
        </p:spPr>
        <p:txBody>
          <a:bodyPr wrap="square" rtlCol="0">
            <a:spAutoFit/>
          </a:bodyPr>
          <a:lstStyle/>
          <a:p>
            <a:r>
              <a:rPr lang="en-US" dirty="0" smtClean="0"/>
              <a:t>WMO, SIGRID3, and Egg Code Ontologies</a:t>
            </a:r>
            <a:endParaRPr lang="en-US" dirty="0"/>
          </a:p>
        </p:txBody>
      </p:sp>
      <p:pic>
        <p:nvPicPr>
          <p:cNvPr id="42" name="Picture 41" descr="nsidc_logo_text_poster.jpe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715000" y="1524000"/>
            <a:ext cx="2755900" cy="2558669"/>
          </a:xfrm>
          <a:prstGeom prst="rect">
            <a:avLst/>
          </a:prstGeom>
        </p:spPr>
      </p:pic>
      <p:sp>
        <p:nvSpPr>
          <p:cNvPr id="15364" name="Rectangle 4"/>
          <p:cNvSpPr>
            <a:spLocks/>
          </p:cNvSpPr>
          <p:nvPr/>
        </p:nvSpPr>
        <p:spPr bwMode="auto">
          <a:xfrm>
            <a:off x="0" y="0"/>
            <a:ext cx="400050" cy="38404800"/>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sp>
        <p:nvSpPr>
          <p:cNvPr id="32" name="TextBox 31"/>
          <p:cNvSpPr txBox="1"/>
          <p:nvPr/>
        </p:nvSpPr>
        <p:spPr>
          <a:xfrm>
            <a:off x="685800" y="457200"/>
            <a:ext cx="11887200" cy="584776"/>
          </a:xfrm>
          <a:prstGeom prst="rect">
            <a:avLst/>
          </a:prstGeom>
          <a:noFill/>
        </p:spPr>
        <p:txBody>
          <a:bodyPr wrap="square" rtlCol="0">
            <a:spAutoFit/>
          </a:bodyPr>
          <a:lstStyle/>
          <a:p>
            <a:pPr algn="ctr"/>
            <a:r>
              <a:rPr lang="en-US" sz="3200" dirty="0" smtClean="0">
                <a:latin typeface="Arial Rounded MT Bold"/>
                <a:cs typeface="Arial Rounded MT Bold"/>
              </a:rPr>
              <a:t>IN51C-1702</a:t>
            </a:r>
            <a:endParaRPr lang="en-US" sz="3200" dirty="0">
              <a:latin typeface="Arial Rounded MT Bold"/>
              <a:cs typeface="Arial Rounded MT Bold"/>
            </a:endParaRPr>
          </a:p>
        </p:txBody>
      </p:sp>
      <p:sp>
        <p:nvSpPr>
          <p:cNvPr id="43" name="Freeform 42"/>
          <p:cNvSpPr/>
          <p:nvPr/>
        </p:nvSpPr>
        <p:spPr>
          <a:xfrm>
            <a:off x="10795000" y="7108409"/>
            <a:ext cx="29077061" cy="15798366"/>
          </a:xfrm>
          <a:custGeom>
            <a:avLst/>
            <a:gdLst>
              <a:gd name="connsiteX0" fmla="*/ 20777200 w 29077061"/>
              <a:gd name="connsiteY0" fmla="*/ 892591 h 15798366"/>
              <a:gd name="connsiteX1" fmla="*/ 15011400 w 29077061"/>
              <a:gd name="connsiteY1" fmla="*/ 15573791 h 15798366"/>
              <a:gd name="connsiteX2" fmla="*/ 20751800 w 29077061"/>
              <a:gd name="connsiteY2" fmla="*/ 994191 h 15798366"/>
              <a:gd name="connsiteX3" fmla="*/ 15189200 w 29077061"/>
              <a:gd name="connsiteY3" fmla="*/ 15624591 h 15798366"/>
              <a:gd name="connsiteX4" fmla="*/ 29032200 w 29077061"/>
              <a:gd name="connsiteY4" fmla="*/ 9350791 h 15798366"/>
              <a:gd name="connsiteX5" fmla="*/ 19862800 w 29077061"/>
              <a:gd name="connsiteY5" fmla="*/ 14202191 h 15798366"/>
              <a:gd name="connsiteX6" fmla="*/ 27051000 w 29077061"/>
              <a:gd name="connsiteY6" fmla="*/ 3591 h 15798366"/>
              <a:gd name="connsiteX7" fmla="*/ 0 w 29077061"/>
              <a:gd name="connsiteY7" fmla="*/ 12678191 h 15798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77061" h="15798366">
                <a:moveTo>
                  <a:pt x="20777200" y="892591"/>
                </a:moveTo>
                <a:lnTo>
                  <a:pt x="15011400" y="15573791"/>
                </a:lnTo>
                <a:cubicBezTo>
                  <a:pt x="15007167" y="15590724"/>
                  <a:pt x="20722167" y="985724"/>
                  <a:pt x="20751800" y="994191"/>
                </a:cubicBezTo>
                <a:cubicBezTo>
                  <a:pt x="20781433" y="1002658"/>
                  <a:pt x="13809133" y="14231824"/>
                  <a:pt x="15189200" y="15624591"/>
                </a:cubicBezTo>
                <a:cubicBezTo>
                  <a:pt x="16569267" y="17017358"/>
                  <a:pt x="28253267" y="9587858"/>
                  <a:pt x="29032200" y="9350791"/>
                </a:cubicBezTo>
                <a:cubicBezTo>
                  <a:pt x="29811133" y="9113724"/>
                  <a:pt x="20193000" y="15760058"/>
                  <a:pt x="19862800" y="14202191"/>
                </a:cubicBezTo>
                <a:cubicBezTo>
                  <a:pt x="19532600" y="12644324"/>
                  <a:pt x="30361467" y="257591"/>
                  <a:pt x="27051000" y="3591"/>
                </a:cubicBezTo>
                <a:cubicBezTo>
                  <a:pt x="23740533" y="-250409"/>
                  <a:pt x="1676400" y="13054958"/>
                  <a:pt x="0" y="12678191"/>
                </a:cubicBezTo>
              </a:path>
            </a:pathLst>
          </a:custGeom>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endParaRPr>
          </a:p>
        </p:txBody>
      </p:sp>
      <p:sp>
        <p:nvSpPr>
          <p:cNvPr id="45" name="Freeform 44"/>
          <p:cNvSpPr/>
          <p:nvPr/>
        </p:nvSpPr>
        <p:spPr>
          <a:xfrm>
            <a:off x="25925063" y="7950200"/>
            <a:ext cx="6918445" cy="14249400"/>
          </a:xfrm>
          <a:custGeom>
            <a:avLst/>
            <a:gdLst>
              <a:gd name="connsiteX0" fmla="*/ 6459937 w 6918445"/>
              <a:gd name="connsiteY0" fmla="*/ 0 h 14249400"/>
              <a:gd name="connsiteX1" fmla="*/ 6917137 w 6918445"/>
              <a:gd name="connsiteY1" fmla="*/ 1549400 h 14249400"/>
              <a:gd name="connsiteX2" fmla="*/ 6332937 w 6918445"/>
              <a:gd name="connsiteY2" fmla="*/ 3479800 h 14249400"/>
              <a:gd name="connsiteX3" fmla="*/ 4935937 w 6918445"/>
              <a:gd name="connsiteY3" fmla="*/ 3632200 h 14249400"/>
              <a:gd name="connsiteX4" fmla="*/ 4758137 w 6918445"/>
              <a:gd name="connsiteY4" fmla="*/ 4165600 h 14249400"/>
              <a:gd name="connsiteX5" fmla="*/ 4427937 w 6918445"/>
              <a:gd name="connsiteY5" fmla="*/ 4775200 h 14249400"/>
              <a:gd name="connsiteX6" fmla="*/ 3538937 w 6918445"/>
              <a:gd name="connsiteY6" fmla="*/ 4699000 h 14249400"/>
              <a:gd name="connsiteX7" fmla="*/ 3284937 w 6918445"/>
              <a:gd name="connsiteY7" fmla="*/ 5613400 h 14249400"/>
              <a:gd name="connsiteX8" fmla="*/ 3183337 w 6918445"/>
              <a:gd name="connsiteY8" fmla="*/ 6375400 h 14249400"/>
              <a:gd name="connsiteX9" fmla="*/ 2497537 w 6918445"/>
              <a:gd name="connsiteY9" fmla="*/ 7239000 h 14249400"/>
              <a:gd name="connsiteX10" fmla="*/ 2878537 w 6918445"/>
              <a:gd name="connsiteY10" fmla="*/ 8991600 h 14249400"/>
              <a:gd name="connsiteX11" fmla="*/ 1583137 w 6918445"/>
              <a:gd name="connsiteY11" fmla="*/ 9626600 h 14249400"/>
              <a:gd name="connsiteX12" fmla="*/ 236937 w 6918445"/>
              <a:gd name="connsiteY12" fmla="*/ 10439400 h 14249400"/>
              <a:gd name="connsiteX13" fmla="*/ 8337 w 6918445"/>
              <a:gd name="connsiteY13" fmla="*/ 11404600 h 14249400"/>
              <a:gd name="connsiteX14" fmla="*/ 338537 w 6918445"/>
              <a:gd name="connsiteY14" fmla="*/ 12268200 h 14249400"/>
              <a:gd name="connsiteX15" fmla="*/ 211537 w 6918445"/>
              <a:gd name="connsiteY15" fmla="*/ 14249400 h 14249400"/>
              <a:gd name="connsiteX16" fmla="*/ 211537 w 6918445"/>
              <a:gd name="connsiteY16" fmla="*/ 14249400 h 1424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18445" h="14249400">
                <a:moveTo>
                  <a:pt x="6459937" y="0"/>
                </a:moveTo>
                <a:cubicBezTo>
                  <a:pt x="6699120" y="484716"/>
                  <a:pt x="6938304" y="969433"/>
                  <a:pt x="6917137" y="1549400"/>
                </a:cubicBezTo>
                <a:cubicBezTo>
                  <a:pt x="6895970" y="2129367"/>
                  <a:pt x="6663137" y="3132667"/>
                  <a:pt x="6332937" y="3479800"/>
                </a:cubicBezTo>
                <a:cubicBezTo>
                  <a:pt x="6002737" y="3826933"/>
                  <a:pt x="5198404" y="3517900"/>
                  <a:pt x="4935937" y="3632200"/>
                </a:cubicBezTo>
                <a:cubicBezTo>
                  <a:pt x="4673470" y="3746500"/>
                  <a:pt x="4842804" y="3975100"/>
                  <a:pt x="4758137" y="4165600"/>
                </a:cubicBezTo>
                <a:cubicBezTo>
                  <a:pt x="4673470" y="4356100"/>
                  <a:pt x="4631137" y="4686300"/>
                  <a:pt x="4427937" y="4775200"/>
                </a:cubicBezTo>
                <a:cubicBezTo>
                  <a:pt x="4224737" y="4864100"/>
                  <a:pt x="3729437" y="4559300"/>
                  <a:pt x="3538937" y="4699000"/>
                </a:cubicBezTo>
                <a:cubicBezTo>
                  <a:pt x="3348437" y="4838700"/>
                  <a:pt x="3344204" y="5334000"/>
                  <a:pt x="3284937" y="5613400"/>
                </a:cubicBezTo>
                <a:cubicBezTo>
                  <a:pt x="3225670" y="5892800"/>
                  <a:pt x="3314570" y="6104467"/>
                  <a:pt x="3183337" y="6375400"/>
                </a:cubicBezTo>
                <a:cubicBezTo>
                  <a:pt x="3052104" y="6646333"/>
                  <a:pt x="2548337" y="6802967"/>
                  <a:pt x="2497537" y="7239000"/>
                </a:cubicBezTo>
                <a:cubicBezTo>
                  <a:pt x="2446737" y="7675033"/>
                  <a:pt x="3030937" y="8593667"/>
                  <a:pt x="2878537" y="8991600"/>
                </a:cubicBezTo>
                <a:cubicBezTo>
                  <a:pt x="2726137" y="9389533"/>
                  <a:pt x="2023404" y="9385300"/>
                  <a:pt x="1583137" y="9626600"/>
                </a:cubicBezTo>
                <a:cubicBezTo>
                  <a:pt x="1142870" y="9867900"/>
                  <a:pt x="499404" y="10143067"/>
                  <a:pt x="236937" y="10439400"/>
                </a:cubicBezTo>
                <a:cubicBezTo>
                  <a:pt x="-25530" y="10735733"/>
                  <a:pt x="-8596" y="11099800"/>
                  <a:pt x="8337" y="11404600"/>
                </a:cubicBezTo>
                <a:cubicBezTo>
                  <a:pt x="25270" y="11709400"/>
                  <a:pt x="304670" y="11794067"/>
                  <a:pt x="338537" y="12268200"/>
                </a:cubicBezTo>
                <a:cubicBezTo>
                  <a:pt x="372404" y="12742333"/>
                  <a:pt x="211537" y="14249400"/>
                  <a:pt x="211537" y="14249400"/>
                </a:cubicBezTo>
                <a:lnTo>
                  <a:pt x="211537" y="14249400"/>
                </a:lnTo>
              </a:path>
            </a:pathLst>
          </a:custGeom>
          <a:ln w="38100" cmpd="sng">
            <a:solidFill>
              <a:srgbClr val="800000"/>
            </a:solidFill>
          </a:ln>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endParaRPr>
          </a:p>
        </p:txBody>
      </p:sp>
      <p:sp>
        <p:nvSpPr>
          <p:cNvPr id="58" name="TextBox 57"/>
          <p:cNvSpPr txBox="1"/>
          <p:nvPr/>
        </p:nvSpPr>
        <p:spPr>
          <a:xfrm>
            <a:off x="762000" y="18834080"/>
            <a:ext cx="6324600" cy="3416320"/>
          </a:xfrm>
          <a:prstGeom prst="rect">
            <a:avLst/>
          </a:prstGeom>
          <a:noFill/>
        </p:spPr>
        <p:txBody>
          <a:bodyPr wrap="square" rtlCol="0">
            <a:spAutoFit/>
          </a:bodyPr>
          <a:lstStyle/>
          <a:p>
            <a:pPr algn="ctr"/>
            <a:r>
              <a:rPr lang="en-US" sz="5400" dirty="0" smtClean="0"/>
              <a:t>What if we could compute the best path through the Northwest Passage?</a:t>
            </a:r>
            <a:endParaRPr lang="en-US" sz="5400" dirty="0"/>
          </a:p>
        </p:txBody>
      </p:sp>
      <p:sp>
        <p:nvSpPr>
          <p:cNvPr id="71" name="TextBox 70"/>
          <p:cNvSpPr txBox="1"/>
          <p:nvPr/>
        </p:nvSpPr>
        <p:spPr>
          <a:xfrm>
            <a:off x="7239000" y="18211800"/>
            <a:ext cx="5715000" cy="4114800"/>
          </a:xfrm>
          <a:prstGeom prst="rect">
            <a:avLst/>
          </a:prstGeom>
          <a:noFill/>
        </p:spPr>
        <p:txBody>
          <a:bodyPr wrap="square" numCol="1" rtlCol="0">
            <a:noAutofit/>
          </a:bodyPr>
          <a:lstStyle/>
          <a:p>
            <a:pPr>
              <a:lnSpc>
                <a:spcPct val="140000"/>
              </a:lnSpc>
            </a:pPr>
            <a:r>
              <a:rPr lang="en-US" sz="3600" dirty="0" smtClean="0">
                <a:latin typeface="Arial Rounded MT Bold"/>
                <a:cs typeface="Arial Rounded MT Bold"/>
              </a:rPr>
              <a:t>We would need to know:</a:t>
            </a:r>
          </a:p>
          <a:p>
            <a:pPr marL="457200" indent="-457200">
              <a:lnSpc>
                <a:spcPct val="140000"/>
              </a:lnSpc>
              <a:buFont typeface="Wingdings" charset="2"/>
              <a:buChar char="²"/>
            </a:pPr>
            <a:r>
              <a:rPr lang="en-US" sz="3200" dirty="0" smtClean="0">
                <a:latin typeface="Arial Rounded MT Bold"/>
                <a:cs typeface="Arial Rounded MT Bold"/>
              </a:rPr>
              <a:t>Ice concentration</a:t>
            </a:r>
          </a:p>
          <a:p>
            <a:pPr marL="457200" indent="-457200">
              <a:lnSpc>
                <a:spcPct val="140000"/>
              </a:lnSpc>
              <a:buFont typeface="Wingdings" charset="2"/>
              <a:buChar char="²"/>
            </a:pPr>
            <a:r>
              <a:rPr lang="en-US" sz="3200" dirty="0" smtClean="0">
                <a:latin typeface="Arial Rounded MT Bold"/>
                <a:cs typeface="Arial Rounded MT Bold"/>
              </a:rPr>
              <a:t>Ice thickness</a:t>
            </a:r>
          </a:p>
          <a:p>
            <a:pPr marL="457200" indent="-457200">
              <a:lnSpc>
                <a:spcPct val="140000"/>
              </a:lnSpc>
              <a:buFont typeface="Wingdings" charset="2"/>
              <a:buChar char="²"/>
            </a:pPr>
            <a:r>
              <a:rPr lang="en-US" sz="3200" dirty="0" smtClean="0">
                <a:latin typeface="Arial Rounded MT Bold"/>
                <a:cs typeface="Arial Rounded MT Bold"/>
              </a:rPr>
              <a:t>Ice form</a:t>
            </a:r>
          </a:p>
          <a:p>
            <a:pPr>
              <a:lnSpc>
                <a:spcPct val="140000"/>
              </a:lnSpc>
            </a:pPr>
            <a:r>
              <a:rPr lang="en-US" sz="3200" dirty="0" smtClean="0">
                <a:latin typeface="Arial Rounded MT Bold"/>
                <a:cs typeface="Arial Rounded MT Bold"/>
              </a:rPr>
              <a:t>every step along the way.</a:t>
            </a:r>
          </a:p>
          <a:p>
            <a:pPr>
              <a:lnSpc>
                <a:spcPct val="140000"/>
              </a:lnSpc>
            </a:pPr>
            <a:r>
              <a:rPr lang="en-US" sz="3200" dirty="0" smtClean="0">
                <a:latin typeface="Arial Rounded MT Bold"/>
                <a:cs typeface="Arial Rounded MT Bold"/>
              </a:rPr>
              <a:t>Now we know it.</a:t>
            </a:r>
            <a:endParaRPr lang="en-US" sz="3200" dirty="0">
              <a:latin typeface="Arial Rounded MT Bold"/>
              <a:cs typeface="Arial Rounded MT Bold"/>
            </a:endParaRPr>
          </a:p>
        </p:txBody>
      </p:sp>
      <p:pic>
        <p:nvPicPr>
          <p:cNvPr id="59" name="Picture 58" descr="qbjs.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6593800" y="34435472"/>
            <a:ext cx="6299200" cy="3435927"/>
          </a:xfrm>
          <a:prstGeom prst="rect">
            <a:avLst/>
          </a:prstGeom>
        </p:spPr>
      </p:pic>
      <p:pic>
        <p:nvPicPr>
          <p:cNvPr id="60" name="Picture 59" descr="streamgraph.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2326600" y="31927800"/>
            <a:ext cx="4914900" cy="3907113"/>
          </a:xfrm>
          <a:prstGeom prst="rect">
            <a:avLst/>
          </a:prstGeom>
        </p:spPr>
      </p:pic>
      <p:sp>
        <p:nvSpPr>
          <p:cNvPr id="74" name="TextBox 73"/>
          <p:cNvSpPr txBox="1"/>
          <p:nvPr/>
        </p:nvSpPr>
        <p:spPr>
          <a:xfrm>
            <a:off x="27889200" y="32842200"/>
            <a:ext cx="4343400" cy="1066800"/>
          </a:xfrm>
          <a:prstGeom prst="rect">
            <a:avLst/>
          </a:prstGeom>
          <a:noFill/>
        </p:spPr>
        <p:txBody>
          <a:bodyPr wrap="square" numCol="1" rtlCol="0">
            <a:noAutofit/>
          </a:bodyPr>
          <a:lstStyle/>
          <a:p>
            <a:pPr>
              <a:lnSpc>
                <a:spcPct val="140000"/>
              </a:lnSpc>
            </a:pPr>
            <a:r>
              <a:rPr lang="en-US" sz="3200" dirty="0" err="1" smtClean="0">
                <a:latin typeface="Arial Rounded MT Bold"/>
                <a:cs typeface="Arial Rounded MT Bold"/>
              </a:rPr>
              <a:t>qb.js</a:t>
            </a:r>
            <a:r>
              <a:rPr lang="en-US" sz="3200" dirty="0" smtClean="0">
                <a:latin typeface="Arial Rounded MT Bold"/>
                <a:cs typeface="Arial Rounded MT Bold"/>
              </a:rPr>
              <a:t> visualizations</a:t>
            </a:r>
            <a:endParaRPr lang="en-US" sz="3200" dirty="0" smtClean="0">
              <a:latin typeface="Arial Rounded MT Bold"/>
              <a:cs typeface="Arial Rounded MT Bold"/>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TWC Poster">
  <a:themeElements>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a:majorFont>
        <a:latin typeface="Times"/>
        <a:ea typeface="ヒラギノ明朝 ProN W3"/>
        <a:cs typeface="ヒラギノ明朝 ProN W3"/>
      </a:majorFont>
      <a:minorFont>
        <a:latin typeface="Times"/>
        <a:ea typeface="ヒラギノ明朝 ProN W3"/>
        <a:cs typeface="ヒラギノ明朝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127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defRPr>
        </a:defPPr>
      </a:lstStyle>
    </a:spDef>
    <a:lnDef>
      <a:spPr bwMode="auto">
        <a:xfrm>
          <a:off x="0" y="0"/>
          <a:ext cx="1" cy="1"/>
        </a:xfrm>
        <a:custGeom>
          <a:avLst/>
          <a:gdLst/>
          <a:ahLst/>
          <a:cxnLst/>
          <a:rect l="0" t="0" r="0" b="0"/>
          <a:pathLst/>
        </a:custGeom>
        <a:solidFill>
          <a:srgbClr val="BBE0E3"/>
        </a:solidFill>
        <a:ln w="127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defRPr>
        </a:defPPr>
      </a:lstStyle>
    </a:ln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TWC Poster.pptx</Template>
  <TotalTime>24156</TotalTime>
  <Pages>0</Pages>
  <Words>602</Words>
  <Characters>0</Characters>
  <Application>Microsoft Macintosh PowerPoint</Application>
  <PresentationFormat>Custom</PresentationFormat>
  <Lines>0</Lines>
  <Paragraphs>55</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TWC Poster</vt:lpstr>
      <vt:lpstr>PowerPoint Presentation</vt:lpstr>
    </vt:vector>
  </TitlesOfParts>
  <Manager>Peter Fox</Manager>
  <Company>Rensselaer Polytechnic Institute</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Social and Personal Factors in Semantic Infusion Projects</dc:subject>
  <dc:creator>Patrick West</dc:creator>
  <cp:keywords/>
  <dc:description/>
  <cp:lastModifiedBy>Jim McCusker</cp:lastModifiedBy>
  <cp:revision>187</cp:revision>
  <cp:lastPrinted>2012-11-30T19:53:32Z</cp:lastPrinted>
  <dcterms:created xsi:type="dcterms:W3CDTF">2010-03-16T21:47:29Z</dcterms:created>
  <dcterms:modified xsi:type="dcterms:W3CDTF">2012-12-03T03:27:57Z</dcterms:modified>
  <cp:category/>
</cp:coreProperties>
</file>